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311" r:id="rId4"/>
    <p:sldId id="312" r:id="rId5"/>
    <p:sldId id="263" r:id="rId6"/>
    <p:sldId id="264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3" r:id="rId38"/>
    <p:sldId id="304" r:id="rId39"/>
    <p:sldId id="305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223" autoAdjust="0"/>
  </p:normalViewPr>
  <p:slideViewPr>
    <p:cSldViewPr>
      <p:cViewPr varScale="1">
        <p:scale>
          <a:sx n="51" d="100"/>
          <a:sy n="51" d="100"/>
        </p:scale>
        <p:origin x="187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834" y="-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/>
              <a:t>Creating a Mobile App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 smtClean="0"/>
              <a:t>8/30/2012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5814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i="1" dirty="0" smtClean="0"/>
              <a:t>IT Services Technology Training Techie Festival </a:t>
            </a:r>
            <a:br>
              <a:rPr lang="en-US" i="1" dirty="0" smtClean="0"/>
            </a:br>
            <a:r>
              <a:rPr lang="en-US" i="1" dirty="0" smtClean="0"/>
              <a:t>Summer 2012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E1147-D548-4DDF-A8CC-27465AAFE5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0294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r>
              <a:rPr lang="en-US" dirty="0" smtClean="0"/>
              <a:t>Dive Into HTML5 - Start Using It Now!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8/24/2012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5052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i="1"/>
            </a:lvl1pPr>
          </a:lstStyle>
          <a:p>
            <a:r>
              <a:rPr lang="en-US" dirty="0" smtClean="0"/>
              <a:t>IT Services Technology Training Techie Festival Summer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3BB4B-0C3E-45B8-BF25-DDDD074B9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9893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johanl/4424185115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antmcneill/468614779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aioshin/3085642914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23379658@N05/3650125866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capps.net/web/porta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flickr.com/photos/schmish/409056216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kaphotogirl/351672288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eterblanchard/3387759956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stapart.com/articles/responsive-web-design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four.com/css-media-query-for-mobile-is-fools-gold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kew.com/ff/entry.asp?1137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flickr.com/photos/radioflyer007/4117675229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wscullin/3770015203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ountain-top/3144841264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niemand/3338678704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nodomain1/306390955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anielfoster/2206175625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oldiersmediacenter/3729394795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yahoo.com/yui/compressor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andersondotcom/482150154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onch/4974020028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jemsweb/4363548805/sizes/l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ernizr.com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etectmobilebrowser.com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nocallerid_man/3638360458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0/04/13/mobile-web-stat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mez.com/wp-content/downloads/GomezWebSpeedSurvey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upload.wikimedia.org/wikipedia/commons/d/d0/FA-18_Hornet_breaking_sound_barrier_(7_July_1999).jpg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benlanc/4786607582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johanl/5619897608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BB4B-0C3E-45B8-BF25-DDDD074B936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8/24/2012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Services Technology Training Techie Festival - Summer 2012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Dive Into HTML5 - Start Using It Now!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1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dirty="0" smtClean="0">
                <a:latin typeface="Helvetica" charset="0"/>
                <a:cs typeface="Helvetica" charset="0"/>
                <a:sym typeface="Helvetica" charset="0"/>
              </a:rPr>
              <a:t>People 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don't really surf the web using the bad browsers, unless they have to</a:t>
            </a: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400" u="sng" dirty="0">
                <a:latin typeface="Helvetica" charset="0"/>
                <a:cs typeface="Helvetica" charset="0"/>
                <a:sym typeface="Helvetica" charset="0"/>
              </a:rPr>
              <a:t>http://www.flickr.com/photos/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  <a:hlinkClick r:id="rId3"/>
              </a:rPr>
              <a:t>johanl/4424185115/</a:t>
            </a:r>
            <a:endParaRPr lang="en-US" sz="1400" dirty="0">
              <a:latin typeface="Helvetica" charset="0"/>
              <a:cs typeface="Helvetica" charset="0"/>
              <a:sym typeface="Helvetica" charset="0"/>
              <a:hlinkClick r:id="rId3"/>
            </a:endParaRPr>
          </a:p>
          <a:p>
            <a:r>
              <a:rPr lang="en-US" sz="1400" dirty="0">
                <a:latin typeface="Helvetica" charset="0"/>
                <a:cs typeface="Helvetica" charset="0"/>
                <a:sym typeface="Helvetica" charset="0"/>
                <a:hlinkClick r:id="rId3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857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u="sng">
                <a:latin typeface="Helvetica" charset="0"/>
                <a:cs typeface="Helvetica" charset="0"/>
                <a:sym typeface="Helvetica" charset="0"/>
                <a:hlinkClick r:id="rId3"/>
              </a:rPr>
              <a:t>http://www.flickr.com/photos/antmcneill/4686147794</a:t>
            </a:r>
            <a:endParaRPr lang="en-US" sz="140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057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Brian Fling @fling #bdconf offers clients a web app for less than full cost, because it</a:t>
            </a:r>
            <a:r>
              <a:rPr lang="ja-JP" altLang="en-US" sz="1400">
                <a:latin typeface="Arial"/>
                <a:cs typeface="Helvetica" charset="0"/>
                <a:sym typeface="Helvetica" charset="0"/>
              </a:rPr>
              <a:t>’</a:t>
            </a:r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s the right thing to do; client always choose to pay more for a native app</a:t>
            </a: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400" u="sng">
                <a:latin typeface="Helvetica" charset="0"/>
                <a:cs typeface="Helvetica" charset="0"/>
                <a:sym typeface="Helvetica" charset="0"/>
                <a:hlinkClick r:id="rId3"/>
              </a:rPr>
              <a:t>http://www.flickr.com/photos/kaioshin/3085642914/</a:t>
            </a:r>
            <a:endParaRPr lang="en-US" sz="140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92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u="sng">
                <a:latin typeface="Helvetica" charset="0"/>
                <a:cs typeface="Helvetica" charset="0"/>
                <a:sym typeface="Helvetica" charset="0"/>
                <a:hlinkClick r:id="rId3"/>
              </a:rPr>
              <a:t>http://www.flickr.com/photos/23379658@N05/3650125866/</a:t>
            </a:r>
            <a:endParaRPr lang="en-US" sz="140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242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Well, mostly everywhere... might need some tweaks</a:t>
            </a:r>
          </a:p>
          <a:p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Installed web pages have icons like regular apps</a:t>
            </a:r>
          </a:p>
          <a:p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W3C and others are working on device APIs; security remains an issue (for regular web pages)</a:t>
            </a: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There</a:t>
            </a:r>
            <a:r>
              <a:rPr lang="ja-JP" altLang="en-US" sz="1400">
                <a:latin typeface="Arial"/>
                <a:cs typeface="Helvetica" charset="0"/>
                <a:sym typeface="Helvetica" charset="0"/>
              </a:rPr>
              <a:t>’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s standardization work on device APIs at 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  <a:hlinkClick r:id="rId3"/>
              </a:rPr>
              <a:t>http://www.wacapps.net/web/portal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 too</a:t>
            </a: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400" u="sng" dirty="0">
                <a:latin typeface="Helvetica" charset="0"/>
                <a:cs typeface="Helvetica" charset="0"/>
                <a:sym typeface="Helvetica" charset="0"/>
              </a:rPr>
              <a:t>http://www.flickr.com/photos/schm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  <a:hlinkClick r:id="rId4"/>
              </a:rPr>
              <a:t>ish/4090562160/</a:t>
            </a:r>
            <a:endParaRPr lang="en-US" sz="1400" dirty="0">
              <a:latin typeface="Helvetica" charset="0"/>
              <a:cs typeface="Helvetica" charset="0"/>
              <a:sym typeface="Helvetica" charset="0"/>
              <a:hlinkClick r:id="rId4"/>
            </a:endParaRPr>
          </a:p>
          <a:p>
            <a:endParaRPr lang="en-US" sz="1400" dirty="0">
              <a:latin typeface="Helvetica" charset="0"/>
              <a:cs typeface="Helvetica" charset="0"/>
              <a:sym typeface="Helvetica" charset="0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950649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400" u="sng" dirty="0">
                <a:latin typeface="Helvetica" charset="0"/>
                <a:cs typeface="Helvetica" charset="0"/>
                <a:sym typeface="Helvetica" charset="0"/>
              </a:rPr>
              <a:t>http://www.flickr.com/photos/kitkaphotogirl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  <a:hlinkClick r:id="rId3"/>
              </a:rPr>
              <a:t>/3516722887</a:t>
            </a:r>
          </a:p>
        </p:txBody>
      </p:sp>
    </p:spTree>
    <p:extLst>
      <p:ext uri="{BB962C8B-B14F-4D97-AF65-F5344CB8AC3E}">
        <p14:creationId xmlns:p14="http://schemas.microsoft.com/office/powerpoint/2010/main" val="71997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SEO is all about links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While you can create links to apps (on most devices), they</a:t>
            </a:r>
            <a:r>
              <a:rPr lang="ja-JP" altLang="en-US" sz="1400">
                <a:latin typeface="Arial"/>
                <a:cs typeface="Helvetica" charset="0"/>
                <a:sym typeface="Helvetica" charset="0"/>
              </a:rPr>
              <a:t>’</a:t>
            </a:r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ll fail horribly if the user doesn</a:t>
            </a:r>
            <a:r>
              <a:rPr lang="ja-JP" altLang="en-US" sz="1400">
                <a:latin typeface="Arial"/>
                <a:cs typeface="Helvetica" charset="0"/>
                <a:sym typeface="Helvetica" charset="0"/>
              </a:rPr>
              <a:t>’</a:t>
            </a:r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t have the app installed</a:t>
            </a: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38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http://www.flickr.com/photos/peterblanchard/3387759956</a:t>
            </a:r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755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dirty="0" smtClean="0">
                <a:latin typeface="Helvetica" charset="0"/>
                <a:cs typeface="Helvetica" charset="0"/>
                <a:sym typeface="Helvetica" charset="0"/>
              </a:rPr>
              <a:t>lynx 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is the ultimate test of content first / progressive </a:t>
            </a:r>
            <a:r>
              <a:rPr lang="en-US" sz="1400" dirty="0" smtClean="0">
                <a:latin typeface="Helvetica" charset="0"/>
                <a:cs typeface="Helvetica" charset="0"/>
                <a:sym typeface="Helvetica" charset="0"/>
              </a:rPr>
              <a:t>enhancement</a:t>
            </a:r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4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dirty="0" smtClean="0">
                <a:latin typeface="Helvetica" charset="0"/>
                <a:cs typeface="Helvetica" charset="0"/>
                <a:sym typeface="Helvetica" charset="0"/>
              </a:rPr>
              <a:t>Original Responsive 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Web Design article: 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  <a:hlinkClick r:id="rId3"/>
              </a:rPr>
              <a:t>http://</a:t>
            </a:r>
            <a:r>
              <a:rPr lang="en-US" sz="1400" u="sng" dirty="0" smtClean="0">
                <a:latin typeface="Helvetica" charset="0"/>
                <a:cs typeface="Helvetica" charset="0"/>
                <a:sym typeface="Helvetica" charset="0"/>
                <a:hlinkClick r:id="rId3"/>
              </a:rPr>
              <a:t>www.alistapart.com/articles/responsive-web-design</a:t>
            </a:r>
            <a:r>
              <a:rPr lang="en-US" sz="1400" u="sng" dirty="0" smtClean="0">
                <a:latin typeface="Helvetica" charset="0"/>
                <a:cs typeface="Helvetica" charset="0"/>
                <a:sym typeface="Helvetica" charset="0"/>
              </a:rPr>
              <a:t>/</a:t>
            </a:r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400" u="sng" dirty="0">
                <a:latin typeface="Helvetica" charset="0"/>
                <a:cs typeface="Helvetica" charset="0"/>
                <a:sym typeface="Helvetica" charset="0"/>
              </a:rPr>
              <a:t>http://www.flickr.com/photos/kenjonbro/3796564454</a:t>
            </a:r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13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BB4B-0C3E-45B8-BF25-DDDD074B936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8/24/2012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Services Technology Training Techie Festival - Summer 2012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Dive Into HTML5 - Start Using It Now!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36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@</a:t>
            </a:r>
            <a:r>
              <a:rPr lang="en-US" sz="1600" dirty="0" err="1">
                <a:latin typeface="Lucida Grande" charset="0"/>
                <a:cs typeface="Lucida Grande" charset="0"/>
                <a:sym typeface="Lucida Grande" charset="0"/>
              </a:rPr>
              <a:t>grigs</a:t>
            </a:r>
            <a:r>
              <a:rPr lang="ja-JP" altLang="en-US" sz="1600" dirty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 response to responsive design: </a:t>
            </a:r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</a:t>
            </a:r>
            <a:r>
              <a:rPr lang="en-US" sz="1600" u="sng" dirty="0" smtClean="0">
                <a:latin typeface="Lucida Grande" charset="0"/>
                <a:cs typeface="Lucida Grande" charset="0"/>
                <a:sym typeface="Lucida Grande" charset="0"/>
                <a:hlinkClick r:id="rId3"/>
              </a:rPr>
              <a:t>www.cloudfour.com/css-media-query-for-mobile-is-fools-gold</a:t>
            </a:r>
            <a:r>
              <a:rPr lang="en-US" sz="1600" u="sng" dirty="0" smtClean="0">
                <a:latin typeface="Lucida Grande" charset="0"/>
                <a:cs typeface="Lucida Grande" charset="0"/>
                <a:sym typeface="Lucida Grande" charset="0"/>
              </a:rPr>
              <a:t>/</a:t>
            </a:r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</a:rPr>
              <a:t>http://www.flickr.com/photos/daveknapik/402730950/</a:t>
            </a:r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719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dirty="0" smtClean="0">
                <a:latin typeface="Helvetica" charset="0"/>
                <a:cs typeface="Helvetica" charset="0"/>
                <a:sym typeface="Helvetica" charset="0"/>
              </a:rPr>
              <a:t>@</a:t>
            </a:r>
            <a:r>
              <a:rPr lang="en-US" sz="1400" dirty="0" err="1" smtClean="0">
                <a:latin typeface="Helvetica" charset="0"/>
                <a:cs typeface="Helvetica" charset="0"/>
                <a:sym typeface="Helvetica" charset="0"/>
              </a:rPr>
              <a:t>lukew</a:t>
            </a:r>
            <a:r>
              <a:rPr lang="ja-JP" altLang="en-US" sz="1400" dirty="0">
                <a:latin typeface="Arial"/>
                <a:cs typeface="Helvetica" charset="0"/>
                <a:sym typeface="Helvetica" charset="0"/>
              </a:rPr>
              <a:t>’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s mobile first talk 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  <a:hlinkClick r:id="rId3"/>
              </a:rPr>
              <a:t>http://</a:t>
            </a:r>
            <a:r>
              <a:rPr lang="en-US" sz="1400" u="sng" dirty="0" smtClean="0">
                <a:latin typeface="Helvetica" charset="0"/>
                <a:cs typeface="Helvetica" charset="0"/>
                <a:sym typeface="Helvetica" charset="0"/>
                <a:hlinkClick r:id="rId3"/>
              </a:rPr>
              <a:t>www.lukew.com/ff/entry.asp?1137</a:t>
            </a:r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400" u="sng" dirty="0">
                <a:latin typeface="Helvetica" charset="0"/>
                <a:cs typeface="Helvetica" charset="0"/>
                <a:sym typeface="Helvetica" charset="0"/>
              </a:rPr>
              <a:t>http://www.flickr.com/photos/radioflye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  <a:hlinkClick r:id="rId4"/>
              </a:rPr>
              <a:t>r007/4117675229</a:t>
            </a:r>
            <a:endParaRPr lang="en-US" sz="1400" dirty="0">
              <a:latin typeface="Helvetica" charset="0"/>
              <a:cs typeface="Helvetica" charset="0"/>
              <a:sym typeface="Helvetica" charset="0"/>
              <a:hlinkClick r:id="rId4"/>
            </a:endParaRPr>
          </a:p>
          <a:p>
            <a:endParaRPr lang="en-US" sz="1400" dirty="0">
              <a:latin typeface="Helvetica" charset="0"/>
              <a:cs typeface="Helvetica" charset="0"/>
              <a:sym typeface="Helvetica" charset="0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596881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u="sng">
                <a:latin typeface="Helvetica" charset="0"/>
                <a:cs typeface="Helvetica" charset="0"/>
                <a:sym typeface="Helvetica" charset="0"/>
                <a:hlinkClick r:id="rId3"/>
              </a:rPr>
              <a:t>http://www.flickr.com/photos/wscullin/3770015203/</a:t>
            </a:r>
            <a:endParaRPr lang="en-US" sz="140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853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u="sng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http://www.flickr.com/photos/mountain-top/3144841264</a:t>
            </a:r>
            <a:endParaRPr lang="en-US" sz="1600" u="sng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93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While you</a:t>
            </a:r>
            <a:r>
              <a:rPr lang="ja-JP" altLang="en-US" sz="1400">
                <a:latin typeface="Arial"/>
                <a:cs typeface="Helvetica" charset="0"/>
                <a:sym typeface="Helvetica" charset="0"/>
              </a:rPr>
              <a:t>’</a:t>
            </a:r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re redesigning your site, make sure you keep it accessible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Avoid fixed viewports</a:t>
            </a: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400" u="sng">
                <a:latin typeface="Helvetica" charset="0"/>
                <a:cs typeface="Helvetica" charset="0"/>
                <a:sym typeface="Helvetica" charset="0"/>
                <a:hlinkClick r:id="rId3"/>
              </a:rPr>
              <a:t>http://www.flickr.com/photos/mniemand/3338678704</a:t>
            </a:r>
            <a:endParaRPr lang="en-US" sz="1400" u="sng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46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u="sng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http://www.flickr.com/photos/nodomain1/306390955</a:t>
            </a:r>
            <a:endParaRPr lang="en-US" sz="1600" u="sng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66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Some frameworks do this; many tutorials suggest this</a:t>
            </a:r>
          </a:p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Works more like a native app!</a:t>
            </a:r>
          </a:p>
        </p:txBody>
      </p:sp>
    </p:spTree>
    <p:extLst>
      <p:ext uri="{BB962C8B-B14F-4D97-AF65-F5344CB8AC3E}">
        <p14:creationId xmlns:p14="http://schemas.microsoft.com/office/powerpoint/2010/main" val="2307575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Lets user pinch and zoom to see details, or to make controls more readable and more accessible</a:t>
            </a:r>
          </a:p>
        </p:txBody>
      </p:sp>
    </p:spTree>
    <p:extLst>
      <p:ext uri="{BB962C8B-B14F-4D97-AF65-F5344CB8AC3E}">
        <p14:creationId xmlns:p14="http://schemas.microsoft.com/office/powerpoint/2010/main" val="2397641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RFC2616 (HTTP 1/.1 specification), section 8.1.4 "Practical Considerations" states:	A single-user client SHOULD NOT maintain more than 2 connections with any server or proxy</a:t>
            </a:r>
            <a:r>
              <a:rPr lang="en-US" sz="1400" u="sng">
                <a:latin typeface="Helvetica" charset="0"/>
                <a:cs typeface="Helvetica" charset="0"/>
                <a:sym typeface="Helvetica" charset="0"/>
                <a:hlinkClick r:id="rId3"/>
              </a:rPr>
              <a:t>http://www.flickr.com/photos/danielfoster/2206175625</a:t>
            </a:r>
            <a:endParaRPr lang="en-US" sz="1400" u="sng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12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Use 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firebug in </a:t>
            </a:r>
            <a:r>
              <a:rPr lang="en-US" sz="1600" dirty="0" err="1">
                <a:latin typeface="Lucida Grande" charset="0"/>
                <a:cs typeface="Lucida Grande" charset="0"/>
                <a:sym typeface="Lucida Grande" charset="0"/>
              </a:rPr>
              <a:t>firefox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, or the web console in Safari / Chrome to see requests made by </a:t>
            </a:r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browser</a:t>
            </a:r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This is from blaze.io, but Firebug in Firefox and the web console in Safari / Chrome also provide similar </a:t>
            </a:r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tools</a:t>
            </a:r>
          </a:p>
          <a:p>
            <a:endParaRPr lang="en-US" sz="16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62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http://money.cnn.com/2014/02/28/technology/mobile/mobile-apps-internet/</a:t>
            </a:r>
          </a:p>
          <a:p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http://www.nielsen.com/us/en/insights/news/2014/how-smartphones-are-changing-consumers-daily-routines-around-the-globe.html</a:t>
            </a: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</a:rPr>
              <a:t>http://www.flickr.com/photos/soldiersmediacenter</a:t>
            </a:r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  <a:hlinkClick r:id="rId3"/>
              </a:rPr>
              <a:t>/3729394795/</a:t>
            </a:r>
          </a:p>
        </p:txBody>
      </p:sp>
    </p:spTree>
    <p:extLst>
      <p:ext uri="{BB962C8B-B14F-4D97-AF65-F5344CB8AC3E}">
        <p14:creationId xmlns:p14="http://schemas.microsoft.com/office/powerpoint/2010/main" val="1587185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This is from blaze.io, but Firebug in Firefox and the web console in Safari / Chrome also provide similar tools</a:t>
            </a:r>
          </a:p>
          <a:p>
            <a:endParaRPr lang="en-US" sz="160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32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Aggregate 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&amp; minimize CSS &amp; </a:t>
            </a:r>
            <a:r>
              <a:rPr lang="en-US" sz="1600" dirty="0" err="1">
                <a:latin typeface="Lucida Grande" charset="0"/>
                <a:cs typeface="Lucida Grande" charset="0"/>
                <a:sym typeface="Lucida Grande" charset="0"/>
              </a:rPr>
              <a:t>Javascript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, using tools like </a:t>
            </a:r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http://developer.yahoo.com/yui/compressor/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 http://refresh-sf.com/yui</a:t>
            </a:r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/</a:t>
            </a:r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655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dirty="0" err="1">
                <a:latin typeface="Lucida Grande" charset="0"/>
                <a:cs typeface="Lucida Grande" charset="0"/>
                <a:sym typeface="Lucida Grande" charset="0"/>
              </a:rPr>
              <a:t>tinysrc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 and </a:t>
            </a:r>
            <a:r>
              <a:rPr lang="en-US" sz="1600" dirty="0" err="1">
                <a:latin typeface="Lucida Grande" charset="0"/>
                <a:cs typeface="Lucida Grande" charset="0"/>
                <a:sym typeface="Lucida Grande" charset="0"/>
              </a:rPr>
              <a:t>wurfl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 cache images</a:t>
            </a:r>
          </a:p>
          <a:p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Base64 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encoding images: http://</a:t>
            </a:r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www.websiteoptimization.com/speed/tweak/inline-images/</a:t>
            </a:r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CSS 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sprites: http://www.alistapart.com/articles/sprites</a:t>
            </a:r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/</a:t>
            </a:r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http://www.flickr.com/photos/andersondotcom/482150154</a:t>
            </a:r>
            <a:endParaRPr lang="en-US" sz="1600" u="sng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80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iOS simulator is part of XCodeAndroid emulator on Linux, Mac, Windows</a:t>
            </a:r>
          </a:p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Use desktop browsers with performance tools</a:t>
            </a:r>
          </a:p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Use YSlow, etc.</a:t>
            </a:r>
          </a:p>
          <a:p>
            <a:endParaRPr lang="en-US" sz="160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u="sng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http://www.flickr.com/photos/konch/4974020028</a:t>
            </a:r>
            <a:endParaRPr lang="en-US" sz="160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73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u="sng">
                <a:latin typeface="Helvetica" charset="0"/>
                <a:cs typeface="Helvetica" charset="0"/>
                <a:sym typeface="Helvetica" charset="0"/>
                <a:hlinkClick r:id="rId3"/>
              </a:rPr>
              <a:t>http://www.flickr.com/photos/jemsweb/4363548805</a:t>
            </a:r>
            <a:endParaRPr lang="en-US" sz="1400" u="sng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706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dirty="0" err="1" smtClean="0">
                <a:latin typeface="Helvetica" charset="0"/>
                <a:cs typeface="Helvetica" charset="0"/>
                <a:sym typeface="Helvetica" charset="0"/>
              </a:rPr>
              <a:t>Modernizr</a:t>
            </a:r>
            <a:r>
              <a:rPr lang="en-US" sz="1400" dirty="0" smtClean="0"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- 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  <a:hlinkClick r:id="rId3"/>
              </a:rPr>
              <a:t>http://www.modernizr.com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/ </a:t>
            </a:r>
          </a:p>
          <a:p>
            <a:r>
              <a:rPr lang="en-US" sz="1400" u="sng" dirty="0" smtClean="0">
                <a:latin typeface="Helvetica" charset="0"/>
                <a:cs typeface="Helvetica" charset="0"/>
                <a:sym typeface="Helvetica" charset="0"/>
              </a:rPr>
              <a:t>http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</a:rPr>
              <a:t>://detectmobilebrows</a:t>
            </a:r>
            <a:r>
              <a:rPr lang="en-US" sz="1400" u="sng" dirty="0">
                <a:latin typeface="Helvetica" charset="0"/>
                <a:cs typeface="Helvetica" charset="0"/>
                <a:sym typeface="Helvetica" charset="0"/>
                <a:hlinkClick r:id="rId4"/>
              </a:rPr>
              <a:t>er.com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  <a:hlinkClick r:id="rId4"/>
              </a:rPr>
              <a:t>/ generate detection scr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ipts for common languages, and </a:t>
            </a:r>
            <a:r>
              <a:rPr lang="en-US" sz="1400" dirty="0" err="1" smtClean="0">
                <a:latin typeface="Helvetica" charset="0"/>
                <a:cs typeface="Helvetica" charset="0"/>
                <a:sym typeface="Helvetica" charset="0"/>
              </a:rPr>
              <a:t>mod_rewrite</a:t>
            </a:r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400" u="sng" dirty="0">
                <a:latin typeface="Helvetica" charset="0"/>
                <a:cs typeface="Helvetica" charset="0"/>
                <a:sym typeface="Helvetica" charset="0"/>
              </a:rPr>
              <a:t>http://www.flickr.com/photos/jillclardy/3651849999/</a:t>
            </a:r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 dirty="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050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u="sng">
                <a:latin typeface="Helvetica" charset="0"/>
                <a:cs typeface="Helvetica" charset="0"/>
                <a:sym typeface="Helvetica" charset="0"/>
                <a:hlinkClick r:id="rId3"/>
              </a:rPr>
              <a:t>http://www.flickr.com/photos/nocallerid_man/3638360458</a:t>
            </a:r>
            <a:endParaRPr lang="en-US" sz="140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20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dirty="0" smtClean="0"/>
              <a:t>http://gs.statcounter.com/#mobile_vs_desktop-ww-monthly-201012-201412</a:t>
            </a:r>
          </a:p>
          <a:p>
            <a:endParaRPr lang="en-US" sz="16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Morgan 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Stanley, via </a:t>
            </a:r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http://mashable.com/2010/04/13/mobile-web-stats/</a:t>
            </a:r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9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http://gs.statcounter.com/#mobile_os-ww-monthly-201012-201412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Dive Into HTML5 - Start Using It Now!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8/24/2012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Services Technology Training Techie Festival Summer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33BB4B-0C3E-45B8-BF25-DDDD074B936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dirty="0" smtClean="0"/>
              <a:t>http://gs.statcounter.com/#mobile_os-US-monthly-201012-201412</a:t>
            </a:r>
            <a:endParaRPr lang="en-US" sz="1600" u="sng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8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 dirty="0" smtClean="0">
                <a:latin typeface="Lucida Grande" charset="0"/>
                <a:cs typeface="Lucida Grande" charset="0"/>
                <a:sym typeface="Lucida Grande" charset="0"/>
              </a:rPr>
              <a:t>Gomez </a:t>
            </a:r>
            <a:r>
              <a:rPr lang="en-US" sz="1600" dirty="0">
                <a:latin typeface="Lucida Grande" charset="0"/>
                <a:cs typeface="Lucida Grande" charset="0"/>
                <a:sym typeface="Lucida Grande" charset="0"/>
              </a:rPr>
              <a:t>When Seconds Count report </a:t>
            </a:r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</a:t>
            </a:r>
            <a:r>
              <a:rPr lang="en-US" sz="1600" u="sng" dirty="0" smtClean="0">
                <a:latin typeface="Lucida Grande" charset="0"/>
                <a:cs typeface="Lucida Grande" charset="0"/>
                <a:sym typeface="Lucida Grande" charset="0"/>
                <a:hlinkClick r:id="rId3"/>
              </a:rPr>
              <a:t>www.gomez.com/wp-content/downloads/GomezWebSpeedSurvey.pdf</a:t>
            </a:r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</a:rPr>
              <a:t>http://upload.wikimedia.org/wikipedia/commons/d/d0/FA-18_Hornet_b</a:t>
            </a:r>
            <a:r>
              <a:rPr lang="en-US" sz="1600" u="sng" dirty="0">
                <a:latin typeface="Lucida Grande" charset="0"/>
                <a:cs typeface="Lucida Grande" charset="0"/>
                <a:sym typeface="Lucida Grande" charset="0"/>
                <a:hlinkClick r:id="rId4"/>
              </a:rPr>
              <a:t>reaking_sound_barrier_%287_July_1999%29.jpg</a:t>
            </a:r>
            <a:endParaRPr lang="en-US" sz="1600" dirty="0">
              <a:latin typeface="Lucida Grande" charset="0"/>
              <a:cs typeface="Lucida Grande" charset="0"/>
              <a:sym typeface="Lucida Grande" charset="0"/>
              <a:hlinkClick r:id="rId4"/>
            </a:endParaRPr>
          </a:p>
          <a:p>
            <a:endParaRPr lang="en-US" sz="1600" dirty="0">
              <a:latin typeface="Lucida Grande" charset="0"/>
              <a:cs typeface="Lucida Grande" charset="0"/>
              <a:sym typeface="Lucida Grande" charset="0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455443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Repetitive now - deleting mail in the morning</a:t>
            </a:r>
          </a:p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Bored now - need something to do while in line, waiting for meeting to start, etc.</a:t>
            </a:r>
          </a:p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Urgent now - I</a:t>
            </a:r>
            <a:r>
              <a:rPr lang="ja-JP" altLang="en-US" sz="160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m running late, which gate is my plane leaving from?</a:t>
            </a:r>
          </a:p>
          <a:p>
            <a:endParaRPr lang="en-US" sz="160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600" u="sng">
                <a:latin typeface="Lucida Grande" charset="0"/>
                <a:cs typeface="Lucida Grande" charset="0"/>
                <a:sym typeface="Lucida Grande" charset="0"/>
                <a:hlinkClick r:id="rId3"/>
              </a:rPr>
              <a:t>http://www.flickr.com/photos/benlanc/4786607582/</a:t>
            </a:r>
            <a:endParaRPr lang="en-US" sz="160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sz="160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91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 u="sng">
                <a:latin typeface="Helvetica" charset="0"/>
                <a:cs typeface="Helvetica" charset="0"/>
                <a:sym typeface="Helvetica" charset="0"/>
                <a:hlinkClick r:id="rId3"/>
              </a:rPr>
              <a:t>http://www.flickr.com/photos/johanl/5619897608/</a:t>
            </a:r>
            <a:endParaRPr lang="en-US" sz="1400">
              <a:latin typeface="Helvetica" charset="0"/>
              <a:cs typeface="Helvetica" charset="0"/>
              <a:sym typeface="Helvetica" charset="0"/>
            </a:endParaRP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8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4E5CA1F-71CA-42FF-A9BD-4284EB558680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9CB73-CF51-4238-ABE1-712C302A7E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irksmode.org/mobil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istapart.com/articles/responsive-web-desig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loudfour.com/css-media-query-for-mobile-is-fools-gold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kew.com/ff/entry.asp?113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viewportsizes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itservices.stanford.edu/" TargetMode="External"/><Relationship Id="rId2" Type="http://schemas.openxmlformats.org/officeDocument/2006/relationships/hyperlink" Target="http://bostonglob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mashingmagazin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twitter.github.com/bootstrap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etskeleton.com/" TargetMode="External"/><Relationship Id="rId2" Type="http://schemas.openxmlformats.org/officeDocument/2006/relationships/hyperlink" Target="http://foundation.zur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mazium.co.uk/" TargetMode="External"/><Relationship Id="rId5" Type="http://schemas.openxmlformats.org/officeDocument/2006/relationships/hyperlink" Target="http://framelessgrid.com/" TargetMode="External"/><Relationship Id="rId4" Type="http://schemas.openxmlformats.org/officeDocument/2006/relationships/hyperlink" Target="http://lessframework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Mobile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81600"/>
            <a:ext cx="8077200" cy="14996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Mark </a:t>
            </a:r>
            <a:r>
              <a:rPr lang="en-US" sz="4000" dirty="0" err="1" smtClean="0"/>
              <a:t>Branom</a:t>
            </a:r>
            <a:endParaRPr lang="en-US" sz="4000" dirty="0" smtClean="0"/>
          </a:p>
          <a:p>
            <a:r>
              <a:rPr lang="en-US" sz="4000" dirty="0" smtClean="0"/>
              <a:t>Continuing Studies CS 22</a:t>
            </a:r>
            <a:endParaRPr lang="en-US" sz="40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"/>
            <a:ext cx="4800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97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-116086"/>
            <a:ext cx="10287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5000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25" y="151805"/>
            <a:ext cx="7009805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Mobile Browser Environment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579959"/>
            <a:ext cx="4018359" cy="3982641"/>
          </a:xfrm>
          <a:ln/>
        </p:spPr>
        <p:txBody>
          <a:bodyPr rIns="64291" bIns="32146" anchor="t"/>
          <a:lstStyle/>
          <a:p>
            <a:r>
              <a:rPr lang="en-US" dirty="0">
                <a:latin typeface="Optima ExtraBlack"/>
                <a:cs typeface="Optima ExtraBlack"/>
              </a:rPr>
              <a:t>Good Browsers</a:t>
            </a:r>
          </a:p>
          <a:p>
            <a:pPr lvl="1"/>
            <a:r>
              <a:rPr lang="en-US" dirty="0" err="1">
                <a:latin typeface="Optima ExtraBlack"/>
                <a:cs typeface="Optima ExtraBlack"/>
              </a:rPr>
              <a:t>iOS</a:t>
            </a:r>
            <a:r>
              <a:rPr lang="en-US" dirty="0">
                <a:latin typeface="Optima ExtraBlack"/>
                <a:cs typeface="Optima ExtraBlack"/>
              </a:rPr>
              <a:t>, Android,</a:t>
            </a:r>
            <a:br>
              <a:rPr lang="en-US" dirty="0">
                <a:latin typeface="Optima ExtraBlack"/>
                <a:cs typeface="Optima ExtraBlack"/>
              </a:rPr>
            </a:br>
            <a:r>
              <a:rPr lang="en-US" dirty="0">
                <a:latin typeface="Optima ExtraBlack"/>
                <a:cs typeface="Optima ExtraBlack"/>
              </a:rPr>
              <a:t>Opera Mobile,</a:t>
            </a:r>
            <a:br>
              <a:rPr lang="en-US" dirty="0">
                <a:latin typeface="Optima ExtraBlack"/>
                <a:cs typeface="Optima ExtraBlack"/>
              </a:rPr>
            </a:br>
            <a:r>
              <a:rPr lang="en-US" dirty="0">
                <a:latin typeface="Optima ExtraBlack"/>
                <a:cs typeface="Optima ExtraBlack"/>
              </a:rPr>
              <a:t>new </a:t>
            </a:r>
            <a:r>
              <a:rPr lang="en-US" dirty="0" smtClean="0">
                <a:latin typeface="Optima ExtraBlack"/>
                <a:cs typeface="Optima ExtraBlack"/>
              </a:rPr>
              <a:t>Blackberry</a:t>
            </a:r>
            <a:endParaRPr lang="en-US" dirty="0">
              <a:latin typeface="Optima ExtraBlack"/>
              <a:cs typeface="Optima ExtraBlack"/>
            </a:endParaRPr>
          </a:p>
          <a:p>
            <a:pPr lvl="1"/>
            <a:r>
              <a:rPr lang="en-US" dirty="0">
                <a:latin typeface="Optima ExtraBlack"/>
                <a:cs typeface="Optima ExtraBlack"/>
              </a:rPr>
              <a:t>Support most of HTML5, CSS3, JS</a:t>
            </a:r>
          </a:p>
        </p:txBody>
      </p:sp>
      <p:sp>
        <p:nvSpPr>
          <p:cNvPr id="54276" name="Rectangle 4"/>
          <p:cNvSpPr>
            <a:spLocks/>
          </p:cNvSpPr>
          <p:nvPr/>
        </p:nvSpPr>
        <p:spPr bwMode="auto">
          <a:xfrm>
            <a:off x="4822031" y="1579959"/>
            <a:ext cx="4018359" cy="398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312528" indent="-312528">
              <a:spcBef>
                <a:spcPts val="1617"/>
              </a:spcBef>
              <a:buSzPct val="171000"/>
              <a:buFont typeface="Optima" charset="0"/>
              <a:buChar char=" "/>
            </a:pP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Not So Good Browsers</a:t>
            </a:r>
          </a:p>
          <a:p>
            <a:pPr marL="312528" indent="-312528">
              <a:spcBef>
                <a:spcPts val="1617"/>
              </a:spcBef>
              <a:buSzPct val="171000"/>
              <a:buFont typeface="Optima" charset="0"/>
              <a:buChar char=" 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Feature phones and everything else</a:t>
            </a:r>
          </a:p>
          <a:p>
            <a:pPr marL="312528" indent="-312528">
              <a:spcBef>
                <a:spcPts val="1617"/>
              </a:spcBef>
              <a:buSzPct val="171000"/>
              <a:buFont typeface="Optima" charset="0"/>
              <a:buChar char=" 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No support for HTML5, CSS3 or JS</a:t>
            </a:r>
          </a:p>
          <a:p>
            <a:pPr marL="312528" indent="-312528">
              <a:spcBef>
                <a:spcPts val="1617"/>
              </a:spcBef>
              <a:buSzPct val="171000"/>
            </a:pP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E6E6E6"/>
                </a:outerShdw>
              </a:effectLst>
              <a:latin typeface="Optima ExtraBlack"/>
              <a:ea typeface="ＭＳ Ｐゴシック" charset="0"/>
              <a:cs typeface="Optima ExtraBlack"/>
              <a:sym typeface="Optima" charset="0"/>
            </a:endParaRPr>
          </a:p>
        </p:txBody>
      </p:sp>
      <p:sp>
        <p:nvSpPr>
          <p:cNvPr id="54277" name="Rectangle 5"/>
          <p:cNvSpPr>
            <a:spLocks/>
          </p:cNvSpPr>
          <p:nvPr/>
        </p:nvSpPr>
        <p:spPr bwMode="auto">
          <a:xfrm>
            <a:off x="330399" y="5581055"/>
            <a:ext cx="8483203" cy="112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312528" indent="-312528">
              <a:spcBef>
                <a:spcPts val="1617"/>
              </a:spcBef>
              <a:buSzPct val="171000"/>
              <a:buFont typeface="Optima" charset="0"/>
              <a:buChar char=" "/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@ppk's mobile browser feature compatibility list</a:t>
            </a:r>
          </a:p>
          <a:p>
            <a:pPr marL="312528" indent="-312528">
              <a:spcBef>
                <a:spcPts val="1617"/>
              </a:spcBef>
              <a:buSzPct val="171000"/>
              <a:buFont typeface="Optima" charset="0"/>
              <a:buChar char=" "/>
            </a:pPr>
            <a:r>
              <a:rPr lang="en-US" u="sng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" charset="0"/>
                <a:ea typeface="ＭＳ Ｐゴシック" charset="0"/>
                <a:cs typeface="Optima" charset="0"/>
                <a:sym typeface="Optima" charset="0"/>
                <a:hlinkClick r:id="rId4"/>
              </a:rPr>
              <a:t>http://www.quirksmode.org/mobile/</a:t>
            </a: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59279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6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6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151805"/>
            <a:ext cx="4509492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Mobile is Personal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/>
          <a:lstStyle/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Anywhere, anytime access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Access to user location, camera, address book, phone functionality, etc.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Touch and gesture control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Even babies can play games on the </a:t>
            </a:r>
            <a:r>
              <a:rPr lang="en-US" sz="3400" dirty="0" err="1">
                <a:latin typeface="Optima ExtraBlack"/>
                <a:cs typeface="Optima ExtraBlack"/>
              </a:rPr>
              <a:t>iPad</a:t>
            </a:r>
            <a:endParaRPr lang="en-US" sz="3400" dirty="0">
              <a:latin typeface="Optima ExtraBlack"/>
              <a:cs typeface="Optima ExtraBlack"/>
            </a:endParaRPr>
          </a:p>
        </p:txBody>
      </p:sp>
    </p:spTree>
    <p:extLst>
      <p:ext uri="{BB962C8B-B14F-4D97-AF65-F5344CB8AC3E}">
        <p14:creationId xmlns:p14="http://schemas.microsoft.com/office/powerpoint/2010/main" val="374771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1469"/>
            <a:ext cx="9135070" cy="750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5000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79531" y="151805"/>
            <a:ext cx="1473398" cy="892969"/>
          </a:xfrm>
          <a:ln/>
        </p:spPr>
        <p:txBody>
          <a:bodyPr tIns="32146" bIns="32146"/>
          <a:lstStyle/>
          <a:p>
            <a:r>
              <a:rPr lang="en-US"/>
              <a:t>Apps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/>
          <a:lstStyle/>
          <a:p>
            <a:pPr lvl="1">
              <a:buClr>
                <a:srgbClr val="FFFFFF"/>
              </a:buClr>
            </a:pPr>
            <a:r>
              <a:rPr lang="en-US" sz="4500" dirty="0">
                <a:latin typeface="Optima ExtraBlack"/>
                <a:cs typeface="Optima ExtraBlack"/>
              </a:rPr>
              <a:t>What is an App?</a:t>
            </a:r>
          </a:p>
          <a:p>
            <a:pPr lvl="1">
              <a:buClr>
                <a:srgbClr val="FFFFFF"/>
              </a:buClr>
            </a:pPr>
            <a:r>
              <a:rPr lang="en-US" sz="4500" dirty="0">
                <a:latin typeface="Optima ExtraBlack"/>
                <a:cs typeface="Optima ExtraBlack"/>
              </a:rPr>
              <a:t>Everyone wants Apps</a:t>
            </a:r>
          </a:p>
          <a:p>
            <a:pPr lvl="3">
              <a:buClr>
                <a:srgbClr val="FFFFFF"/>
              </a:buClr>
            </a:pPr>
            <a:r>
              <a:rPr lang="en-US" sz="4500" dirty="0">
                <a:latin typeface="Optima ExtraBlack"/>
                <a:cs typeface="Optima ExtraBlack"/>
              </a:rPr>
              <a:t>Do you really need one?</a:t>
            </a:r>
          </a:p>
          <a:p>
            <a:pPr lvl="1">
              <a:buClr>
                <a:srgbClr val="FFFFFF"/>
              </a:buClr>
            </a:pPr>
            <a:r>
              <a:rPr lang="en-US" sz="4500" dirty="0">
                <a:latin typeface="Optima ExtraBlack"/>
                <a:cs typeface="Optima ExtraBlack"/>
              </a:rPr>
              <a:t>Native or Web App?</a:t>
            </a:r>
          </a:p>
        </p:txBody>
      </p:sp>
    </p:spTree>
    <p:extLst>
      <p:ext uri="{BB962C8B-B14F-4D97-AF65-F5344CB8AC3E}">
        <p14:creationId xmlns:p14="http://schemas.microsoft.com/office/powerpoint/2010/main" val="356491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3242"/>
            <a:ext cx="9144000" cy="730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6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6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95430" y="151805"/>
            <a:ext cx="2857500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Native App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r>
              <a:rPr lang="en-US" dirty="0">
                <a:latin typeface="Optima ExtraBlack"/>
                <a:cs typeface="Optima ExtraBlack"/>
              </a:rPr>
              <a:t>Coded in multiple languages, tools:</a:t>
            </a:r>
          </a:p>
          <a:p>
            <a:pPr lvl="1"/>
            <a:r>
              <a:rPr lang="en-US" dirty="0">
                <a:latin typeface="Optima ExtraBlack"/>
                <a:cs typeface="Optima ExtraBlack"/>
              </a:rPr>
              <a:t>Objective </a:t>
            </a:r>
            <a:r>
              <a:rPr lang="en-US" dirty="0" smtClean="0">
                <a:latin typeface="Optima ExtraBlack"/>
                <a:cs typeface="Optima ExtraBlack"/>
              </a:rPr>
              <a:t>C, </a:t>
            </a:r>
            <a:r>
              <a:rPr lang="en-US" dirty="0" err="1" smtClean="0">
                <a:latin typeface="Optima ExtraBlack"/>
                <a:cs typeface="Optima ExtraBlack"/>
              </a:rPr>
              <a:t>Xcode</a:t>
            </a:r>
            <a:r>
              <a:rPr lang="en-US" dirty="0" smtClean="0">
                <a:latin typeface="Optima ExtraBlack"/>
                <a:cs typeface="Optima ExtraBlack"/>
              </a:rPr>
              <a:t>, and Swift </a:t>
            </a:r>
            <a:r>
              <a:rPr lang="en-US" dirty="0">
                <a:latin typeface="Optima ExtraBlack"/>
                <a:cs typeface="Optima ExtraBlack"/>
              </a:rPr>
              <a:t>(</a:t>
            </a:r>
            <a:r>
              <a:rPr lang="en-US" dirty="0" err="1">
                <a:latin typeface="Optima ExtraBlack"/>
                <a:cs typeface="Optima ExtraBlack"/>
              </a:rPr>
              <a:t>iOS</a:t>
            </a:r>
            <a:r>
              <a:rPr lang="en-US" dirty="0">
                <a:latin typeface="Optima ExtraBlack"/>
                <a:cs typeface="Optima ExtraBlack"/>
              </a:rPr>
              <a:t>)</a:t>
            </a:r>
          </a:p>
          <a:p>
            <a:pPr lvl="1"/>
            <a:r>
              <a:rPr lang="en-US" dirty="0">
                <a:latin typeface="Optima ExtraBlack"/>
                <a:cs typeface="Optima ExtraBlack"/>
              </a:rPr>
              <a:t>Eclipse and Java or C++ (Android)</a:t>
            </a:r>
          </a:p>
          <a:p>
            <a:pPr lvl="1"/>
            <a:r>
              <a:rPr lang="en-US" dirty="0" err="1" smtClean="0">
                <a:latin typeface="Optima ExtraBlack"/>
                <a:cs typeface="Optima ExtraBlack"/>
              </a:rPr>
              <a:t>.</a:t>
            </a:r>
            <a:r>
              <a:rPr lang="en-US" dirty="0" err="1">
                <a:latin typeface="Optima ExtraBlack"/>
                <a:cs typeface="Optima ExtraBlack"/>
              </a:rPr>
              <a:t>Net</a:t>
            </a:r>
            <a:r>
              <a:rPr lang="en-US" dirty="0">
                <a:latin typeface="Optima ExtraBlack"/>
                <a:cs typeface="Optima ExtraBlack"/>
              </a:rPr>
              <a:t> Studio and C# (Windows Phone 7)</a:t>
            </a:r>
          </a:p>
          <a:p>
            <a:r>
              <a:rPr lang="en-US" dirty="0">
                <a:latin typeface="Optima ExtraBlack"/>
                <a:cs typeface="Optima ExtraBlack"/>
              </a:rPr>
              <a:t>Code cannot be reused across platforms :(</a:t>
            </a:r>
          </a:p>
          <a:p>
            <a:r>
              <a:rPr lang="en-US" dirty="0">
                <a:latin typeface="Optima ExtraBlack"/>
                <a:cs typeface="Optima ExtraBlack"/>
              </a:rPr>
              <a:t>In app stores, with 300,000 other apps</a:t>
            </a:r>
          </a:p>
        </p:txBody>
      </p:sp>
    </p:spTree>
    <p:extLst>
      <p:ext uri="{BB962C8B-B14F-4D97-AF65-F5344CB8AC3E}">
        <p14:creationId xmlns:p14="http://schemas.microsoft.com/office/powerpoint/2010/main" val="313656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 cstate="print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5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5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697266" y="151805"/>
            <a:ext cx="2455664" cy="892969"/>
          </a:xfrm>
          <a:ln/>
        </p:spPr>
        <p:txBody>
          <a:bodyPr tIns="32146" bIns="32146"/>
          <a:lstStyle/>
          <a:p>
            <a:r>
              <a:rPr lang="en-US"/>
              <a:t>Web App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Coded in HTML5, CSS 3, and </a:t>
            </a:r>
            <a:r>
              <a:rPr lang="en-US" sz="3400" dirty="0" err="1">
                <a:latin typeface="Optima ExtraBlack"/>
                <a:cs typeface="Optima ExtraBlack"/>
              </a:rPr>
              <a:t>Javascript</a:t>
            </a:r>
            <a:endParaRPr lang="en-US" sz="3400" dirty="0">
              <a:latin typeface="Optima ExtraBlack"/>
              <a:cs typeface="Optima ExtraBlack"/>
            </a:endParaRP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Do it once and available everywhere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Can be installed on phone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Can be cached locally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even work offline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Access to local </a:t>
            </a:r>
            <a:r>
              <a:rPr lang="en-US" sz="3400" dirty="0" smtClean="0">
                <a:latin typeface="Optima ExtraBlack"/>
                <a:cs typeface="Optima ExtraBlack"/>
              </a:rPr>
              <a:t>storage</a:t>
            </a:r>
            <a:endParaRPr lang="en-US" sz="3400" dirty="0">
              <a:latin typeface="Optima ExtraBlack"/>
              <a:cs typeface="Optima ExtraBlack"/>
            </a:endParaRPr>
          </a:p>
        </p:txBody>
      </p:sp>
    </p:spTree>
    <p:extLst>
      <p:ext uri="{BB962C8B-B14F-4D97-AF65-F5344CB8AC3E}">
        <p14:creationId xmlns:p14="http://schemas.microsoft.com/office/powerpoint/2010/main" val="54551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7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37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32146" bIns="32146"/>
          <a:lstStyle/>
          <a:p>
            <a:r>
              <a:rPr lang="en-US"/>
              <a:t>Hybrid Solutions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Wrap your web app in a native app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Device access (camera, contacts, </a:t>
            </a:r>
            <a:r>
              <a:rPr lang="en-US" sz="3400" dirty="0" err="1">
                <a:latin typeface="Optima ExtraBlack"/>
                <a:cs typeface="Optima ExtraBlack"/>
              </a:rPr>
              <a:t>etc</a:t>
            </a:r>
            <a:r>
              <a:rPr lang="en-US" sz="3400" dirty="0">
                <a:latin typeface="Optima ExtraBlack"/>
                <a:cs typeface="Optima ExtraBlack"/>
              </a:rPr>
              <a:t>)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Available in app stores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Open source</a:t>
            </a:r>
          </a:p>
          <a:p>
            <a:pPr lvl="1">
              <a:buClr>
                <a:srgbClr val="FFFFFF"/>
              </a:buClr>
            </a:pPr>
            <a:r>
              <a:rPr lang="en-US" sz="3400" dirty="0" err="1" smtClean="0">
                <a:latin typeface="Optima ExtraBlack"/>
                <a:cs typeface="Optima ExtraBlack"/>
              </a:rPr>
              <a:t>PhoneGap</a:t>
            </a:r>
            <a:r>
              <a:rPr lang="en-US" sz="3400" dirty="0" smtClean="0">
                <a:latin typeface="Optima ExtraBlack"/>
                <a:cs typeface="Optima ExtraBlack"/>
              </a:rPr>
              <a:t> – http://phonegap.com</a:t>
            </a:r>
            <a:endParaRPr lang="en-US" sz="3400" dirty="0">
              <a:latin typeface="Optima ExtraBlack"/>
              <a:cs typeface="Optima ExtraBlack"/>
            </a:endParaRP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Commercial</a:t>
            </a:r>
          </a:p>
          <a:p>
            <a:pPr lvl="1">
              <a:buClr>
                <a:srgbClr val="FFFFFF"/>
              </a:buClr>
            </a:pPr>
            <a:r>
              <a:rPr lang="en-US" sz="3400" dirty="0" err="1">
                <a:latin typeface="Optima ExtraBlack"/>
                <a:cs typeface="Optima ExtraBlack"/>
              </a:rPr>
              <a:t>Appcelerator</a:t>
            </a:r>
            <a:r>
              <a:rPr lang="en-US" sz="3400" dirty="0">
                <a:latin typeface="Optima ExtraBlack"/>
                <a:cs typeface="Optima ExtraBlack"/>
              </a:rPr>
              <a:t> Titanium - http://www.appcelerator.com/</a:t>
            </a:r>
          </a:p>
        </p:txBody>
      </p:sp>
    </p:spTree>
    <p:extLst>
      <p:ext uri="{BB962C8B-B14F-4D97-AF65-F5344CB8AC3E}">
        <p14:creationId xmlns:p14="http://schemas.microsoft.com/office/powerpoint/2010/main" val="14363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14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41602" y="151805"/>
            <a:ext cx="4911328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Still need a web site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/>
          <a:lstStyle/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Visitors and other non local users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Search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Returns links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Google does not distinguish between desktop or mobile sites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Feature phones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Phones you don't build for</a:t>
            </a:r>
          </a:p>
        </p:txBody>
      </p:sp>
    </p:spTree>
    <p:extLst>
      <p:ext uri="{BB962C8B-B14F-4D97-AF65-F5344CB8AC3E}">
        <p14:creationId xmlns:p14="http://schemas.microsoft.com/office/powerpoint/2010/main" val="38413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339703" y="151805"/>
            <a:ext cx="5804297" cy="892969"/>
          </a:xfrm>
          <a:ln/>
        </p:spPr>
        <p:txBody>
          <a:bodyPr tIns="32146" bIns="32146">
            <a:normAutofit/>
          </a:bodyPr>
          <a:lstStyle/>
          <a:p>
            <a:r>
              <a:rPr lang="en-US" dirty="0" smtClean="0"/>
              <a:t>Mobile Web!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3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7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37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107656" y="151805"/>
            <a:ext cx="5045273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Separate Mobile Site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/>
          <a:lstStyle/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Used to be the way to do it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When devices had very limited browsers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More maintenance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What about new devices?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Device detection scramble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Usually means a redirect [BAD]</a:t>
            </a:r>
          </a:p>
        </p:txBody>
      </p:sp>
    </p:spTree>
    <p:extLst>
      <p:ext uri="{BB962C8B-B14F-4D97-AF65-F5344CB8AC3E}">
        <p14:creationId xmlns:p14="http://schemas.microsoft.com/office/powerpoint/2010/main" val="79364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lum bright="30000" contrast="-38000"/>
          </a:blip>
          <a:srcRect/>
          <a:stretch>
            <a:fillRect/>
          </a:stretch>
        </p:blipFill>
        <p:spPr bwMode="auto">
          <a:xfrm>
            <a:off x="228600" y="1600200"/>
            <a:ext cx="865916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991446" y="151805"/>
            <a:ext cx="6161484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Progressive Enhancement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4719" y="1524000"/>
            <a:ext cx="5563195" cy="4878586"/>
          </a:xfrm>
          <a:solidFill>
            <a:schemeClr val="bg1"/>
          </a:solidFill>
          <a:ln/>
        </p:spPr>
        <p:txBody>
          <a:bodyPr rIns="64291" bIns="32146">
            <a:normAutofit/>
          </a:bodyPr>
          <a:lstStyle/>
          <a:p>
            <a:r>
              <a:rPr lang="en-US" sz="3400" dirty="0">
                <a:latin typeface="Optima ExtraBlack"/>
                <a:cs typeface="Optima ExtraBlack"/>
              </a:rPr>
              <a:t>Deliver a simple site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Enhance it based on the capabilities of the browser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Media Queries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Feature detection (</a:t>
            </a:r>
            <a:r>
              <a:rPr lang="en-US" sz="3400" dirty="0" err="1">
                <a:latin typeface="Optima ExtraBlack"/>
                <a:cs typeface="Optima ExtraBlack"/>
              </a:rPr>
              <a:t>Modernizr</a:t>
            </a:r>
            <a:r>
              <a:rPr lang="en-US" sz="3400" dirty="0">
                <a:latin typeface="Optima ExtraBlack"/>
                <a:cs typeface="Optima ExtraBlack"/>
              </a:rPr>
              <a:t>)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JavaScript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CSS3 features</a:t>
            </a:r>
          </a:p>
        </p:txBody>
      </p:sp>
    </p:spTree>
    <p:extLst>
      <p:ext uri="{BB962C8B-B14F-4D97-AF65-F5344CB8AC3E}">
        <p14:creationId xmlns:p14="http://schemas.microsoft.com/office/powerpoint/2010/main" val="352892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Concerns, concepts, and strategies</a:t>
            </a:r>
          </a:p>
          <a:p>
            <a:pPr lvl="1"/>
            <a:r>
              <a:rPr lang="en-US" dirty="0" smtClean="0"/>
              <a:t>Why mobile matters</a:t>
            </a:r>
          </a:p>
          <a:p>
            <a:pPr lvl="1"/>
            <a:r>
              <a:rPr lang="en-US" dirty="0" smtClean="0"/>
              <a:t>Responsive Design</a:t>
            </a:r>
          </a:p>
          <a:p>
            <a:pPr lvl="1"/>
            <a:r>
              <a:rPr lang="en-US" dirty="0" smtClean="0"/>
              <a:t>Mobile First!</a:t>
            </a:r>
          </a:p>
          <a:p>
            <a:pPr lvl="1"/>
            <a:r>
              <a:rPr lang="en-US" dirty="0"/>
              <a:t>Mobile app vs. Native </a:t>
            </a:r>
            <a:r>
              <a:rPr lang="en-US" dirty="0" smtClean="0"/>
              <a:t>app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887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rrowheads="1"/>
          </p:cNvPicPr>
          <p:nvPr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9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09492" y="151805"/>
            <a:ext cx="4643438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Responsive Design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 fontScale="92500"/>
          </a:bodyPr>
          <a:lstStyle/>
          <a:p>
            <a:r>
              <a:rPr lang="en-US" dirty="0">
                <a:latin typeface="Optima ExtraBlack"/>
                <a:cs typeface="Optima ExtraBlack"/>
              </a:rPr>
              <a:t>Website should display content reasonably regardless of device resolution / orientation</a:t>
            </a:r>
          </a:p>
          <a:p>
            <a:pPr lvl="1"/>
            <a:r>
              <a:rPr lang="en-US" sz="3200" dirty="0">
                <a:latin typeface="Optima ExtraBlack"/>
                <a:cs typeface="Optima ExtraBlack"/>
              </a:rPr>
              <a:t>fluid grids, CSS 3 layouts</a:t>
            </a:r>
          </a:p>
          <a:p>
            <a:pPr lvl="1"/>
            <a:r>
              <a:rPr lang="en-US" sz="3200" dirty="0">
                <a:latin typeface="Optima ExtraBlack"/>
                <a:cs typeface="Optima ExtraBlack"/>
              </a:rPr>
              <a:t>content priority is maintained</a:t>
            </a:r>
          </a:p>
          <a:p>
            <a:pPr lvl="1"/>
            <a:r>
              <a:rPr lang="en-US" sz="3200" dirty="0">
                <a:latin typeface="Optima ExtraBlack"/>
                <a:cs typeface="Optima ExtraBlack"/>
              </a:rPr>
              <a:t>content adjusted to the viewable space</a:t>
            </a:r>
          </a:p>
          <a:p>
            <a:pPr lvl="1"/>
            <a:r>
              <a:rPr lang="en-US" sz="3200" dirty="0">
                <a:latin typeface="Optima ExtraBlack"/>
                <a:cs typeface="Optima ExtraBlack"/>
              </a:rPr>
              <a:t>text scaled to maintain content readability</a:t>
            </a:r>
          </a:p>
          <a:p>
            <a:r>
              <a:rPr lang="en-US" dirty="0">
                <a:latin typeface="Optima ExtraBlack"/>
                <a:cs typeface="Optima ExtraBlack"/>
              </a:rPr>
              <a:t>Ethan </a:t>
            </a:r>
            <a:r>
              <a:rPr lang="en-US" dirty="0" err="1">
                <a:latin typeface="Optima ExtraBlack"/>
                <a:cs typeface="Optima ExtraBlack"/>
              </a:rPr>
              <a:t>Marcotte</a:t>
            </a:r>
            <a:r>
              <a:rPr lang="ja-JP" altLang="en-US" dirty="0">
                <a:latin typeface="Optima ExtraBlack"/>
                <a:cs typeface="Optima ExtraBlack"/>
              </a:rPr>
              <a:t>’</a:t>
            </a:r>
            <a:r>
              <a:rPr lang="en-US" dirty="0">
                <a:latin typeface="Optima ExtraBlack"/>
                <a:cs typeface="Optima ExtraBlack"/>
              </a:rPr>
              <a:t>s </a:t>
            </a:r>
            <a:r>
              <a:rPr lang="en-US" dirty="0" smtClean="0">
                <a:latin typeface="Optima ExtraBlack"/>
                <a:cs typeface="Optima ExtraBlack"/>
              </a:rPr>
              <a:t>article</a:t>
            </a:r>
            <a:br>
              <a:rPr lang="en-US" dirty="0" smtClean="0">
                <a:latin typeface="Optima ExtraBlack"/>
                <a:cs typeface="Optima ExtraBlack"/>
              </a:rPr>
            </a:br>
            <a:r>
              <a:rPr lang="en-US" sz="2300" dirty="0" smtClean="0">
                <a:latin typeface="Optima ExtraBlack"/>
                <a:cs typeface="Optima ExtraBlack"/>
                <a:hlinkClick r:id="rId4"/>
              </a:rPr>
              <a:t>http</a:t>
            </a:r>
            <a:r>
              <a:rPr lang="en-US" sz="2300" dirty="0">
                <a:latin typeface="Optima ExtraBlack"/>
                <a:cs typeface="Optima ExtraBlack"/>
                <a:hlinkClick r:id="rId4"/>
              </a:rPr>
              <a:t>://www.alistapart.com/articles/responsive-web-design/</a:t>
            </a:r>
            <a:endParaRPr lang="en-US" sz="2300" dirty="0">
              <a:latin typeface="Optima ExtraBlack"/>
              <a:cs typeface="Optima ExtraBlack"/>
            </a:endParaRPr>
          </a:p>
        </p:txBody>
      </p:sp>
    </p:spTree>
    <p:extLst>
      <p:ext uri="{BB962C8B-B14F-4D97-AF65-F5344CB8AC3E}">
        <p14:creationId xmlns:p14="http://schemas.microsoft.com/office/powerpoint/2010/main" val="27970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9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705821" y="151805"/>
            <a:ext cx="5447109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Ethan was mostly right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He was wrong about images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Suggested using largest needed image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Letting the browser resize</a:t>
            </a:r>
          </a:p>
          <a:p>
            <a:pPr lvl="1"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Really bad for performance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Jason Grigsby: resize images on </a:t>
            </a:r>
            <a:r>
              <a:rPr lang="en-US" sz="3400" dirty="0" smtClean="0">
                <a:latin typeface="Optima ExtraBlack"/>
                <a:cs typeface="Optima ExtraBlack"/>
              </a:rPr>
              <a:t>server</a:t>
            </a:r>
            <a:br>
              <a:rPr lang="en-US" sz="3400" dirty="0" smtClean="0">
                <a:latin typeface="Optima ExtraBlack"/>
                <a:cs typeface="Optima ExtraBlack"/>
              </a:rPr>
            </a:br>
            <a:r>
              <a:rPr lang="en-US" sz="2000" dirty="0" smtClean="0">
                <a:latin typeface="Optima ExtraBlack"/>
                <a:cs typeface="Optima ExtraBlack"/>
                <a:hlinkClick r:id="rId4"/>
              </a:rPr>
              <a:t>http</a:t>
            </a:r>
            <a:r>
              <a:rPr lang="en-US" sz="2000" dirty="0">
                <a:latin typeface="Optima ExtraBlack"/>
                <a:cs typeface="Optima ExtraBlack"/>
                <a:hlinkClick r:id="rId4"/>
              </a:rPr>
              <a:t>://www.cloudfour.com/css-media-query-for-mobile-is-fools-gold/</a:t>
            </a:r>
            <a:endParaRPr lang="en-US" sz="2000" dirty="0">
              <a:latin typeface="Optima ExtraBlack"/>
              <a:cs typeface="Optima ExtraBlack"/>
            </a:endParaRPr>
          </a:p>
        </p:txBody>
      </p:sp>
    </p:spTree>
    <p:extLst>
      <p:ext uri="{BB962C8B-B14F-4D97-AF65-F5344CB8AC3E}">
        <p14:creationId xmlns:p14="http://schemas.microsoft.com/office/powerpoint/2010/main" val="19161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828" y="-276820"/>
            <a:ext cx="11430000" cy="775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9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42" y="151805"/>
            <a:ext cx="3214688" cy="892969"/>
          </a:xfrm>
          <a:ln/>
        </p:spPr>
        <p:txBody>
          <a:bodyPr tIns="32146" bIns="32146"/>
          <a:lstStyle/>
          <a:p>
            <a:r>
              <a:rPr lang="en-US"/>
              <a:t>Mobile First!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/>
          <a:lstStyle/>
          <a:p>
            <a:r>
              <a:rPr lang="en-US" dirty="0">
                <a:latin typeface="Optima ExtraBlack"/>
                <a:cs typeface="Optima ExtraBlack"/>
              </a:rPr>
              <a:t>Luke (@</a:t>
            </a:r>
            <a:r>
              <a:rPr lang="en-US" dirty="0" err="1">
                <a:latin typeface="Optima ExtraBlack"/>
                <a:cs typeface="Optima ExtraBlack"/>
              </a:rPr>
              <a:t>lukew</a:t>
            </a:r>
            <a:r>
              <a:rPr lang="en-US" dirty="0">
                <a:latin typeface="Optima ExtraBlack"/>
                <a:cs typeface="Optima ExtraBlack"/>
              </a:rPr>
              <a:t>) </a:t>
            </a:r>
            <a:r>
              <a:rPr lang="en-US" dirty="0" err="1">
                <a:latin typeface="Optima ExtraBlack"/>
                <a:cs typeface="Optima ExtraBlack"/>
              </a:rPr>
              <a:t>Wroblewski's</a:t>
            </a:r>
            <a:r>
              <a:rPr lang="en-US" dirty="0">
                <a:latin typeface="Optima ExtraBlack"/>
                <a:cs typeface="Optima ExtraBlack"/>
              </a:rPr>
              <a:t> Mobile First Talk</a:t>
            </a:r>
          </a:p>
          <a:p>
            <a:pPr lvl="1"/>
            <a:r>
              <a:rPr lang="en-US" u="sng" dirty="0">
                <a:latin typeface="Optima ExtraBlack"/>
                <a:cs typeface="Optima ExtraBlack"/>
                <a:hlinkClick r:id="rId4"/>
              </a:rPr>
              <a:t>http://www.lukew.com/ff/entry.asp?1137</a:t>
            </a:r>
            <a:endParaRPr lang="en-US" dirty="0">
              <a:latin typeface="Optima ExtraBlack"/>
              <a:cs typeface="Optima ExtraBlack"/>
            </a:endParaRPr>
          </a:p>
          <a:p>
            <a:r>
              <a:rPr lang="en-US" dirty="0">
                <a:latin typeface="Optima ExtraBlack"/>
                <a:cs typeface="Optima ExtraBlack"/>
              </a:rPr>
              <a:t>Mobile constraints improve design</a:t>
            </a:r>
          </a:p>
          <a:p>
            <a:pPr lvl="1"/>
            <a:r>
              <a:rPr lang="en-US" dirty="0">
                <a:latin typeface="Optima ExtraBlack"/>
                <a:cs typeface="Optima ExtraBlack"/>
              </a:rPr>
              <a:t>Limited screen real estate on mobile</a:t>
            </a:r>
          </a:p>
          <a:p>
            <a:pPr lvl="1"/>
            <a:r>
              <a:rPr lang="en-US" dirty="0">
                <a:latin typeface="Optima ExtraBlack"/>
                <a:cs typeface="Optima ExtraBlack"/>
              </a:rPr>
              <a:t>One distracted eyeball, one fat finger</a:t>
            </a:r>
          </a:p>
          <a:p>
            <a:r>
              <a:rPr lang="en-US" dirty="0">
                <a:latin typeface="Optima ExtraBlack"/>
                <a:cs typeface="Optima ExtraBlack"/>
              </a:rPr>
              <a:t>P</a:t>
            </a:r>
            <a:r>
              <a:rPr lang="en-US" dirty="0" smtClean="0">
                <a:latin typeface="Optima ExtraBlack"/>
                <a:cs typeface="Optima ExtraBlack"/>
              </a:rPr>
              <a:t>resent </a:t>
            </a:r>
            <a:r>
              <a:rPr lang="en-US" dirty="0">
                <a:latin typeface="Optima ExtraBlack"/>
                <a:cs typeface="Optima ExtraBlack"/>
              </a:rPr>
              <a:t>only the most important content</a:t>
            </a:r>
          </a:p>
          <a:p>
            <a:r>
              <a:rPr lang="en-US" dirty="0">
                <a:latin typeface="Optima ExtraBlack"/>
                <a:cs typeface="Optima ExtraBlack"/>
              </a:rPr>
              <a:t>Better usability = Better experience!</a:t>
            </a:r>
          </a:p>
        </p:txBody>
      </p:sp>
    </p:spTree>
    <p:extLst>
      <p:ext uri="{BB962C8B-B14F-4D97-AF65-F5344CB8AC3E}">
        <p14:creationId xmlns:p14="http://schemas.microsoft.com/office/powerpoint/2010/main" val="346897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54141" y="151805"/>
            <a:ext cx="4598789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Desktop vs Mobile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2" y="62508"/>
            <a:ext cx="4170164" cy="673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321" y="1803797"/>
            <a:ext cx="2875359" cy="430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2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9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2305" y="151805"/>
            <a:ext cx="5000625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or is it Content First?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r>
              <a:rPr lang="en-US" sz="3400" dirty="0">
                <a:latin typeface="Optima ExtraBlack"/>
                <a:cs typeface="Optima ExtraBlack"/>
              </a:rPr>
              <a:t>Site Architecture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Many people ignore and forget this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Using all your content might not be the answer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But mobile users often want it all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What do mobile users need on your site?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Use analytics</a:t>
            </a:r>
          </a:p>
        </p:txBody>
      </p:sp>
    </p:spTree>
    <p:extLst>
      <p:ext uri="{BB962C8B-B14F-4D97-AF65-F5344CB8AC3E}">
        <p14:creationId xmlns:p14="http://schemas.microsoft.com/office/powerpoint/2010/main" val="74689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859"/>
            <a:ext cx="9144000" cy="688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9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3164" y="151805"/>
            <a:ext cx="3839766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Why Analytics?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/>
          <a:lstStyle/>
          <a:p>
            <a:pPr algn="ctr"/>
            <a:r>
              <a:rPr lang="en-US" sz="4500" dirty="0">
                <a:latin typeface="Optima ExtraBlack"/>
                <a:cs typeface="Optima ExtraBlack"/>
              </a:rPr>
              <a:t>Mind reading is no way to base fundamental content </a:t>
            </a:r>
            <a:r>
              <a:rPr lang="en-US" sz="4500" dirty="0" smtClean="0">
                <a:latin typeface="Optima ExtraBlack"/>
                <a:cs typeface="Optima ExtraBlack"/>
              </a:rPr>
              <a:t>decisions</a:t>
            </a:r>
            <a:endParaRPr lang="en-US" sz="4500" dirty="0">
              <a:latin typeface="Optima ExtraBlack"/>
              <a:cs typeface="Optima ExtraBlack"/>
            </a:endParaRPr>
          </a:p>
        </p:txBody>
      </p:sp>
    </p:spTree>
    <p:extLst>
      <p:ext uri="{BB962C8B-B14F-4D97-AF65-F5344CB8AC3E}">
        <p14:creationId xmlns:p14="http://schemas.microsoft.com/office/powerpoint/2010/main" val="391851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39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5982891" y="151805"/>
            <a:ext cx="3170039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Accessibility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pPr lvl="1" algn="ctr"/>
            <a:r>
              <a:rPr lang="en-US" sz="3400" dirty="0">
                <a:latin typeface="Optima ExtraBlack"/>
                <a:cs typeface="Optima ExtraBlack"/>
              </a:rPr>
              <a:t>If I can't use your awesome website... It's not really that awesome, is it?</a:t>
            </a:r>
          </a:p>
          <a:p>
            <a:pPr lvl="1"/>
            <a:endParaRPr lang="en-US" sz="3400" dirty="0">
              <a:latin typeface="Optima ExtraBlack"/>
              <a:cs typeface="Optima ExtraBlack"/>
            </a:endParaRPr>
          </a:p>
          <a:p>
            <a:r>
              <a:rPr lang="en-US" sz="3400" dirty="0">
                <a:latin typeface="Optima ExtraBlack"/>
                <a:cs typeface="Optima ExtraBlack"/>
              </a:rPr>
              <a:t>Make content accessible by everyone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Content accessibility &gt; Presentation styles</a:t>
            </a:r>
          </a:p>
        </p:txBody>
      </p:sp>
    </p:spTree>
    <p:extLst>
      <p:ext uri="{BB962C8B-B14F-4D97-AF65-F5344CB8AC3E}">
        <p14:creationId xmlns:p14="http://schemas.microsoft.com/office/powerpoint/2010/main" val="77066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563321" y="151805"/>
            <a:ext cx="2589609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Viewports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/>
          <a:lstStyle/>
          <a:p>
            <a:r>
              <a:rPr lang="en-US" sz="3400" dirty="0">
                <a:latin typeface="Optima ExtraBlack"/>
                <a:cs typeface="Optima ExtraBlack"/>
              </a:rPr>
              <a:t>Mobile browsers default to 960px wide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but scaled down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Fine for desktop sites, not for mobile sites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Set the viewport...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carefully</a:t>
            </a:r>
          </a:p>
        </p:txBody>
      </p:sp>
    </p:spTree>
    <p:extLst>
      <p:ext uri="{BB962C8B-B14F-4D97-AF65-F5344CB8AC3E}">
        <p14:creationId xmlns:p14="http://schemas.microsoft.com/office/powerpoint/2010/main" val="249273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/>
          <p:cNvSpPr>
            <a:spLocks noGrp="1" noChangeArrowheads="1"/>
          </p:cNvSpPr>
          <p:nvPr>
            <p:ph type="title"/>
          </p:nvPr>
        </p:nvSpPr>
        <p:spPr>
          <a:xfrm>
            <a:off x="5581055" y="151805"/>
            <a:ext cx="3571875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Bad Viewports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5"/>
          <a:stretch>
            <a:fillRect/>
          </a:stretch>
        </p:blipFill>
        <p:spPr bwMode="auto">
          <a:xfrm>
            <a:off x="330399" y="1447800"/>
            <a:ext cx="4304109" cy="21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97" y="3786188"/>
            <a:ext cx="4304109" cy="287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Rectangle 4"/>
          <p:cNvSpPr>
            <a:spLocks/>
          </p:cNvSpPr>
          <p:nvPr/>
        </p:nvSpPr>
        <p:spPr bwMode="auto">
          <a:xfrm>
            <a:off x="973336" y="5085368"/>
            <a:ext cx="19075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Pinch and Zoom to</a:t>
            </a:r>
          </a:p>
        </p:txBody>
      </p:sp>
    </p:spTree>
    <p:extLst>
      <p:ext uri="{BB962C8B-B14F-4D97-AF65-F5344CB8AC3E}">
        <p14:creationId xmlns:p14="http://schemas.microsoft.com/office/powerpoint/2010/main" val="366395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Grp="1" noChangeArrowheads="1"/>
          </p:cNvSpPr>
          <p:nvPr>
            <p:ph type="title"/>
          </p:nvPr>
        </p:nvSpPr>
        <p:spPr>
          <a:xfrm>
            <a:off x="5134571" y="151805"/>
            <a:ext cx="4018359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Good Viewports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5"/>
          <a:stretch>
            <a:fillRect/>
          </a:stretch>
        </p:blipFill>
        <p:spPr bwMode="auto">
          <a:xfrm>
            <a:off x="330399" y="1447800"/>
            <a:ext cx="4304109" cy="21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97" y="3786188"/>
            <a:ext cx="4304109" cy="287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4"/>
          <p:cNvSpPr>
            <a:spLocks/>
          </p:cNvSpPr>
          <p:nvPr/>
        </p:nvSpPr>
        <p:spPr bwMode="auto">
          <a:xfrm>
            <a:off x="973336" y="5085368"/>
            <a:ext cx="19075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Pinch and Zoom to</a:t>
            </a:r>
          </a:p>
        </p:txBody>
      </p:sp>
    </p:spTree>
    <p:extLst>
      <p:ext uri="{BB962C8B-B14F-4D97-AF65-F5344CB8AC3E}">
        <p14:creationId xmlns:p14="http://schemas.microsoft.com/office/powerpoint/2010/main" val="825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5140" y="0"/>
            <a:ext cx="103048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7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37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143375" y="151805"/>
            <a:ext cx="5000625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Why Mobile Matters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485" y="1321594"/>
            <a:ext cx="8251031" cy="2027039"/>
          </a:xfrm>
          <a:ln/>
        </p:spPr>
        <p:txBody>
          <a:bodyPr rIns="64291" bIns="32146"/>
          <a:lstStyle/>
          <a:p>
            <a:r>
              <a:rPr lang="en-US" dirty="0"/>
              <a:t>Mobile </a:t>
            </a:r>
            <a:r>
              <a:rPr lang="en-US" dirty="0" smtClean="0"/>
              <a:t>access </a:t>
            </a:r>
            <a:r>
              <a:rPr lang="en-US" dirty="0"/>
              <a:t>&gt; </a:t>
            </a:r>
            <a:r>
              <a:rPr lang="en-US" dirty="0" smtClean="0"/>
              <a:t>non-mobile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981200"/>
            <a:ext cx="5181600" cy="27779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4889773"/>
            <a:ext cx="3962400" cy="18920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209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9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41289" y="151805"/>
            <a:ext cx="7411641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Performance and Optimization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/>
          <a:lstStyle/>
          <a:p>
            <a:r>
              <a:rPr lang="en-US" sz="3400" dirty="0">
                <a:latin typeface="Optima ExtraBlack"/>
                <a:cs typeface="Optima ExtraBlack"/>
              </a:rPr>
              <a:t>Mobile devices often suffer from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Low bandwidth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High latency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Unreliable connectivity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Slower processors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Browsers only use 2,4, or 6 connections to a site</a:t>
            </a:r>
          </a:p>
        </p:txBody>
      </p:sp>
    </p:spTree>
    <p:extLst>
      <p:ext uri="{BB962C8B-B14F-4D97-AF65-F5344CB8AC3E}">
        <p14:creationId xmlns:p14="http://schemas.microsoft.com/office/powerpoint/2010/main" val="12004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7" y="1981200"/>
            <a:ext cx="3598613" cy="388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6324600" y="151805"/>
            <a:ext cx="2828330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 dirty="0"/>
              <a:t>How Pages are Fetched</a:t>
            </a:r>
          </a:p>
        </p:txBody>
      </p:sp>
      <p:sp>
        <p:nvSpPr>
          <p:cNvPr id="97283" name="Rectangle 3"/>
          <p:cNvSpPr>
            <a:spLocks/>
          </p:cNvSpPr>
          <p:nvPr/>
        </p:nvSpPr>
        <p:spPr bwMode="auto">
          <a:xfrm>
            <a:off x="3972967" y="2057400"/>
            <a:ext cx="517103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iOS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uses up to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6 connections</a:t>
            </a:r>
          </a:p>
          <a:p>
            <a:endParaRPr lang="en-US" dirty="0" smtClean="0">
              <a:effectLst>
                <a:outerShdw blurRad="38100" dist="38100" dir="2700000" algn="tl">
                  <a:srgbClr val="E6E6E6"/>
                </a:outerShdw>
              </a:effectLst>
              <a:latin typeface="Optima ExtraBlack"/>
              <a:ea typeface="ＭＳ Ｐゴシック" charset="0"/>
              <a:cs typeface="Optima ExtraBlack"/>
              <a:sym typeface="Optima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http://www.spasche.net/files/parallel_connections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E6E6E6"/>
                </a:outerShdw>
              </a:effectLst>
              <a:latin typeface="Optima ExtraBlack"/>
              <a:ea typeface="ＭＳ Ｐゴシック" charset="0"/>
              <a:cs typeface="Optima ExtraBlack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1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8" y="2721043"/>
            <a:ext cx="2946202" cy="383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0" y="151805"/>
            <a:ext cx="3818930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 dirty="0"/>
              <a:t>How Pages are Fetched</a:t>
            </a:r>
          </a:p>
        </p:txBody>
      </p:sp>
      <p:sp>
        <p:nvSpPr>
          <p:cNvPr id="99331" name="Rectangle 3"/>
          <p:cNvSpPr>
            <a:spLocks/>
          </p:cNvSpPr>
          <p:nvPr/>
        </p:nvSpPr>
        <p:spPr bwMode="auto">
          <a:xfrm>
            <a:off x="2590800" y="1600200"/>
            <a:ext cx="631403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Android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uses up to 11 connections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!</a:t>
            </a:r>
          </a:p>
          <a:p>
            <a:endParaRPr lang="en-US" dirty="0" smtClean="0">
              <a:effectLst>
                <a:outerShdw blurRad="38100" dist="38100" dir="2700000" algn="tl">
                  <a:srgbClr val="E6E6E6"/>
                </a:outerShdw>
              </a:effectLst>
              <a:latin typeface="Optima ExtraBlack"/>
              <a:ea typeface="ＭＳ Ｐゴシック" charset="0"/>
              <a:cs typeface="Optima ExtraBlack"/>
              <a:sym typeface="Optima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http://www.spasche.net/files/parallel_connections</a:t>
            </a:r>
          </a:p>
          <a:p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E6E6E6"/>
                </a:outerShdw>
              </a:effectLst>
              <a:latin typeface="Optima ExtraBlack"/>
              <a:ea typeface="ＭＳ Ｐゴシック" charset="0"/>
              <a:cs typeface="Optima ExtraBlack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6" y="901898"/>
            <a:ext cx="572393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4141" y="151805"/>
            <a:ext cx="4598789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Performance Rules</a:t>
            </a:r>
          </a:p>
        </p:txBody>
      </p:sp>
      <p:sp>
        <p:nvSpPr>
          <p:cNvPr id="101379" name="Rectangle 3"/>
          <p:cNvSpPr>
            <a:spLocks/>
          </p:cNvSpPr>
          <p:nvPr/>
        </p:nvSpPr>
        <p:spPr bwMode="auto">
          <a:xfrm>
            <a:off x="812601" y="5121086"/>
            <a:ext cx="566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Aggregate and minimize your CSS and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Javascript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E6E6E6"/>
                </a:outerShdw>
              </a:effectLst>
              <a:latin typeface="Optima ExtraBlack"/>
              <a:ea typeface="ＭＳ Ｐゴシック" charset="0"/>
              <a:cs typeface="Optima ExtraBlack"/>
              <a:sym typeface="Optima" charset="0"/>
            </a:endParaRPr>
          </a:p>
        </p:txBody>
      </p:sp>
      <p:sp>
        <p:nvSpPr>
          <p:cNvPr id="101380" name="Rectangle 4"/>
          <p:cNvSpPr>
            <a:spLocks/>
          </p:cNvSpPr>
          <p:nvPr/>
        </p:nvSpPr>
        <p:spPr bwMode="auto">
          <a:xfrm>
            <a:off x="2365252" y="5781883"/>
            <a:ext cx="33446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But look at all those images!</a:t>
            </a:r>
          </a:p>
        </p:txBody>
      </p:sp>
    </p:spTree>
    <p:extLst>
      <p:ext uri="{BB962C8B-B14F-4D97-AF65-F5344CB8AC3E}">
        <p14:creationId xmlns:p14="http://schemas.microsoft.com/office/powerpoint/2010/main" val="19545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9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7277696" y="151805"/>
            <a:ext cx="1875234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Images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r>
              <a:rPr lang="en-US" sz="3400" dirty="0">
                <a:latin typeface="Optima ExtraBlack"/>
                <a:cs typeface="Optima ExtraBlack"/>
              </a:rPr>
              <a:t>Resize images on the server</a:t>
            </a:r>
          </a:p>
          <a:p>
            <a:endParaRPr lang="en-US" sz="3400" dirty="0" smtClean="0">
              <a:latin typeface="Optima ExtraBlack"/>
              <a:cs typeface="Optima ExtraBlack"/>
            </a:endParaRPr>
          </a:p>
          <a:p>
            <a:r>
              <a:rPr lang="en-US" sz="3400" dirty="0" smtClean="0">
                <a:latin typeface="Optima ExtraBlack"/>
                <a:cs typeface="Optima ExtraBlack"/>
              </a:rPr>
              <a:t>For </a:t>
            </a:r>
            <a:r>
              <a:rPr lang="en-US" sz="3400" dirty="0">
                <a:latin typeface="Optima ExtraBlack"/>
                <a:cs typeface="Optima ExtraBlack"/>
              </a:rPr>
              <a:t>images used in CSS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Base64 encode images, embed in </a:t>
            </a:r>
            <a:r>
              <a:rPr lang="en-US" sz="3400" dirty="0" smtClean="0">
                <a:latin typeface="Optima ExtraBlack"/>
                <a:cs typeface="Optima ExtraBlack"/>
              </a:rPr>
              <a:t>CSS</a:t>
            </a:r>
            <a:br>
              <a:rPr lang="en-US" sz="3400" dirty="0" smtClean="0">
                <a:latin typeface="Optima ExtraBlack"/>
                <a:cs typeface="Optima ExtraBlack"/>
              </a:rPr>
            </a:br>
            <a:r>
              <a:rPr lang="en-US" sz="1800" dirty="0" smtClean="0">
                <a:latin typeface="Lucida Grande" charset="0"/>
                <a:cs typeface="Lucida Grande" charset="0"/>
                <a:sym typeface="Lucida Grande" charset="0"/>
              </a:rPr>
              <a:t>http</a:t>
            </a:r>
            <a:r>
              <a:rPr lang="en-US" sz="1800" dirty="0">
                <a:latin typeface="Lucida Grande" charset="0"/>
                <a:cs typeface="Lucida Grande" charset="0"/>
                <a:sym typeface="Lucida Grande" charset="0"/>
              </a:rPr>
              <a:t>://www.websiteoptimization.com/speed/tweak/inline-images</a:t>
            </a:r>
            <a:endParaRPr lang="en-US" sz="2600" dirty="0">
              <a:latin typeface="Optima ExtraBlack"/>
              <a:cs typeface="Optima ExtraBlack"/>
            </a:endParaRP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Use CSS </a:t>
            </a:r>
            <a:r>
              <a:rPr lang="en-US" sz="3400" dirty="0" smtClean="0">
                <a:latin typeface="Optima ExtraBlack"/>
                <a:cs typeface="Optima ExtraBlack"/>
              </a:rPr>
              <a:t>sprites</a:t>
            </a:r>
            <a:br>
              <a:rPr lang="en-US" sz="3400" dirty="0" smtClean="0">
                <a:latin typeface="Optima ExtraBlack"/>
                <a:cs typeface="Optima ExtraBlack"/>
              </a:rPr>
            </a:br>
            <a:r>
              <a:rPr lang="en-US" sz="1800" dirty="0" smtClean="0">
                <a:latin typeface="Lucida Grande" charset="0"/>
                <a:cs typeface="Lucida Grande" charset="0"/>
                <a:sym typeface="Lucida Grande" charset="0"/>
              </a:rPr>
              <a:t>http</a:t>
            </a:r>
            <a:r>
              <a:rPr lang="en-US" sz="1800" dirty="0">
                <a:latin typeface="Lucida Grande" charset="0"/>
                <a:cs typeface="Lucida Grande" charset="0"/>
                <a:sym typeface="Lucida Grande" charset="0"/>
              </a:rPr>
              <a:t>://www.alistapart.com/articles/sprites</a:t>
            </a:r>
            <a:endParaRPr lang="en-US" sz="2600" dirty="0" smtClean="0">
              <a:latin typeface="Optima ExtraBlack"/>
              <a:cs typeface="Optima ExtraBlack"/>
            </a:endParaRPr>
          </a:p>
          <a:p>
            <a:pPr lvl="1"/>
            <a:endParaRPr lang="en-US" sz="3400" dirty="0">
              <a:latin typeface="Optima ExtraBlack"/>
              <a:cs typeface="Optima ExtraBlack"/>
            </a:endParaRPr>
          </a:p>
        </p:txBody>
      </p:sp>
    </p:spTree>
    <p:extLst>
      <p:ext uri="{BB962C8B-B14F-4D97-AF65-F5344CB8AC3E}">
        <p14:creationId xmlns:p14="http://schemas.microsoft.com/office/powerpoint/2010/main" val="224519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359" y="0"/>
            <a:ext cx="10311557" cy="685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9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77696" y="151805"/>
            <a:ext cx="1875234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Testing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r>
              <a:rPr lang="en-US" sz="3400" dirty="0">
                <a:latin typeface="Optima ExtraBlack"/>
                <a:cs typeface="Optima ExtraBlack"/>
              </a:rPr>
              <a:t>Emulators / simulators work, up to a point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May need Mac and Windows hosts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Test with real devices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On real networks (3g, Starbucks </a:t>
            </a:r>
            <a:r>
              <a:rPr lang="en-US" sz="3400" dirty="0" err="1">
                <a:latin typeface="Optima ExtraBlack"/>
                <a:cs typeface="Optima ExtraBlack"/>
              </a:rPr>
              <a:t>wifi</a:t>
            </a:r>
            <a:r>
              <a:rPr lang="en-US" sz="3400" dirty="0">
                <a:latin typeface="Optima ExtraBlack"/>
                <a:cs typeface="Optima ExtraBlack"/>
              </a:rPr>
              <a:t>)</a:t>
            </a:r>
          </a:p>
          <a:p>
            <a:pPr lvl="1"/>
            <a:r>
              <a:rPr lang="en-US" sz="3000" dirty="0">
                <a:latin typeface="Optima ExtraBlack"/>
                <a:cs typeface="Optima ExtraBlack"/>
              </a:rPr>
              <a:t>In real conditions</a:t>
            </a:r>
          </a:p>
          <a:p>
            <a:pPr lvl="2"/>
            <a:r>
              <a:rPr lang="en-US" sz="3000" dirty="0">
                <a:latin typeface="Optima ExtraBlack"/>
                <a:cs typeface="Optima ExtraBlack"/>
              </a:rPr>
              <a:t>Outside in sunshine</a:t>
            </a:r>
          </a:p>
          <a:p>
            <a:pPr lvl="2"/>
            <a:r>
              <a:rPr lang="en-US" sz="3000" dirty="0">
                <a:latin typeface="Optima ExtraBlack"/>
                <a:cs typeface="Optima ExtraBlack"/>
              </a:rPr>
              <a:t>In classrooms</a:t>
            </a:r>
          </a:p>
        </p:txBody>
      </p:sp>
    </p:spTree>
    <p:extLst>
      <p:ext uri="{BB962C8B-B14F-4D97-AF65-F5344CB8AC3E}">
        <p14:creationId xmlns:p14="http://schemas.microsoft.com/office/powerpoint/2010/main" val="40619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1"/>
          <p:cNvPicPr>
            <a:picLocks noChangeAspect="1" noChangeArrowheads="1"/>
          </p:cNvPicPr>
          <p:nvPr/>
        </p:nvPicPr>
        <p:blipFill>
          <a:blip r:embed="rId3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14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7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17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3281" y="151805"/>
            <a:ext cx="5759648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Managing a Mobile Site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r>
              <a:rPr lang="en-US" dirty="0">
                <a:latin typeface="Optima ExtraBlack"/>
                <a:cs typeface="Optima ExtraBlack"/>
              </a:rPr>
              <a:t>Content Management and Maintenance</a:t>
            </a:r>
          </a:p>
          <a:p>
            <a:pPr lvl="1"/>
            <a:r>
              <a:rPr lang="en-US" dirty="0">
                <a:latin typeface="Optima ExtraBlack"/>
                <a:cs typeface="Optima ExtraBlack"/>
              </a:rPr>
              <a:t>Use database or CMS to manage content</a:t>
            </a:r>
          </a:p>
          <a:p>
            <a:pPr lvl="1"/>
            <a:r>
              <a:rPr lang="en-US" dirty="0">
                <a:latin typeface="Optima ExtraBlack"/>
                <a:cs typeface="Optima ExtraBlack"/>
              </a:rPr>
              <a:t>Reuse and publish content to multiple locations</a:t>
            </a:r>
          </a:p>
          <a:p>
            <a:r>
              <a:rPr lang="en-US" dirty="0">
                <a:latin typeface="Optima ExtraBlack"/>
                <a:cs typeface="Optima ExtraBlack"/>
              </a:rPr>
              <a:t>Web Analytics</a:t>
            </a:r>
          </a:p>
          <a:p>
            <a:pPr lvl="1"/>
            <a:r>
              <a:rPr lang="en-US" dirty="0">
                <a:latin typeface="Optima ExtraBlack"/>
                <a:cs typeface="Optima ExtraBlack"/>
              </a:rPr>
              <a:t>Track usage and behavior</a:t>
            </a:r>
          </a:p>
          <a:p>
            <a:pPr lvl="1"/>
            <a:r>
              <a:rPr lang="en-US" dirty="0">
                <a:latin typeface="Optima ExtraBlack"/>
                <a:cs typeface="Optima ExtraBlack"/>
              </a:rPr>
              <a:t>Justify the need for mobile optimized sites</a:t>
            </a:r>
          </a:p>
          <a:p>
            <a:r>
              <a:rPr lang="en-US" dirty="0">
                <a:latin typeface="Optima ExtraBlack"/>
                <a:cs typeface="Optima ExtraBlack"/>
              </a:rPr>
              <a:t>Continual Improvement</a:t>
            </a:r>
          </a:p>
        </p:txBody>
      </p:sp>
    </p:spTree>
    <p:extLst>
      <p:ext uri="{BB962C8B-B14F-4D97-AF65-F5344CB8AC3E}">
        <p14:creationId xmlns:p14="http://schemas.microsoft.com/office/powerpoint/2010/main" val="24236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1"/>
          <p:cNvPicPr>
            <a:picLocks noChangeAspect="1" noChangeArrowheads="1"/>
          </p:cNvPicPr>
          <p:nvPr/>
        </p:nvPicPr>
        <p:blipFill>
          <a:blip r:embed="rId3" cstate="print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8289" y="0"/>
            <a:ext cx="1034169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42000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3348633" y="151805"/>
            <a:ext cx="5804297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 dirty="0" smtClean="0"/>
              <a:t>Some thoughts on a mobile framework…</a:t>
            </a:r>
            <a:endParaRPr lang="en-US" dirty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64291" bIns="32146">
            <a:normAutofit/>
          </a:bodyPr>
          <a:lstStyle/>
          <a:p>
            <a:r>
              <a:rPr lang="en-US" sz="3400" dirty="0" err="1">
                <a:latin typeface="Optima ExtraBlack"/>
                <a:cs typeface="Optima ExtraBlack"/>
              </a:rPr>
              <a:t>JQuery</a:t>
            </a:r>
            <a:r>
              <a:rPr lang="en-US" sz="3400" dirty="0">
                <a:latin typeface="Optima ExtraBlack"/>
                <a:cs typeface="Optima ExtraBlack"/>
              </a:rPr>
              <a:t> Mobile for mobile framework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UI elements</a:t>
            </a:r>
          </a:p>
          <a:p>
            <a:pPr lvl="1"/>
            <a:r>
              <a:rPr lang="en-US" sz="3400" dirty="0">
                <a:latin typeface="Optima ExtraBlack"/>
                <a:cs typeface="Optima ExtraBlack"/>
              </a:rPr>
              <a:t>Base style</a:t>
            </a:r>
          </a:p>
          <a:p>
            <a:r>
              <a:rPr lang="en-US" sz="3400" dirty="0" err="1">
                <a:latin typeface="Optima ExtraBlack"/>
                <a:cs typeface="Optima ExtraBlack"/>
              </a:rPr>
              <a:t>Modernizr</a:t>
            </a:r>
            <a:r>
              <a:rPr lang="en-US" sz="3400" dirty="0">
                <a:latin typeface="Optima ExtraBlack"/>
                <a:cs typeface="Optima ExtraBlack"/>
              </a:rPr>
              <a:t> for feature detection</a:t>
            </a:r>
            <a:br>
              <a:rPr lang="en-US" sz="3400" dirty="0">
                <a:latin typeface="Optima ExtraBlack"/>
                <a:cs typeface="Optima ExtraBlack"/>
              </a:rPr>
            </a:br>
            <a:r>
              <a:rPr lang="en-US" sz="3400" dirty="0">
                <a:latin typeface="Optima ExtraBlack"/>
                <a:cs typeface="Optima ExtraBlack"/>
              </a:rPr>
              <a:t>http://www.modernizr.com/ 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Media queries for screen size detection</a:t>
            </a:r>
          </a:p>
          <a:p>
            <a:r>
              <a:rPr lang="en-US" sz="3400" dirty="0">
                <a:latin typeface="Optima ExtraBlack"/>
                <a:cs typeface="Optima ExtraBlack"/>
              </a:rPr>
              <a:t>Simple backend device </a:t>
            </a:r>
            <a:r>
              <a:rPr lang="en-US" sz="3400" dirty="0" smtClean="0">
                <a:latin typeface="Optima ExtraBlack"/>
                <a:cs typeface="Optima ExtraBlack"/>
              </a:rPr>
              <a:t>classification</a:t>
            </a:r>
            <a:endParaRPr lang="en-US" sz="3400" dirty="0">
              <a:latin typeface="Optima ExtraBlack"/>
              <a:cs typeface="Optima ExtraBlack"/>
            </a:endParaRPr>
          </a:p>
        </p:txBody>
      </p:sp>
    </p:spTree>
    <p:extLst>
      <p:ext uri="{BB962C8B-B14F-4D97-AF65-F5344CB8AC3E}">
        <p14:creationId xmlns:p14="http://schemas.microsoft.com/office/powerpoint/2010/main" val="9280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3" cstate="print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20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098477" y="151805"/>
            <a:ext cx="7054453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Mobile Framework Showcase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75191"/>
            <a:ext cx="8534400" cy="4625609"/>
          </a:xfrm>
          <a:ln/>
        </p:spPr>
        <p:txBody>
          <a:bodyPr rIns="64291" bIns="32146"/>
          <a:lstStyle/>
          <a:p>
            <a:r>
              <a:rPr lang="en-US" dirty="0">
                <a:latin typeface="Optima ExtraBlack"/>
                <a:cs typeface="Optima ExtraBlack"/>
              </a:rPr>
              <a:t>Examples of mobile aware web developed using a mobile framework </a:t>
            </a:r>
          </a:p>
          <a:p>
            <a:pPr lvl="1"/>
            <a:r>
              <a:rPr lang="en-US" dirty="0" err="1">
                <a:latin typeface="Optima ExtraBlack"/>
                <a:cs typeface="Optima ExtraBlack"/>
              </a:rPr>
              <a:t>JQuery</a:t>
            </a:r>
            <a:r>
              <a:rPr lang="en-US" dirty="0">
                <a:latin typeface="Optima ExtraBlack"/>
                <a:cs typeface="Optima ExtraBlack"/>
              </a:rPr>
              <a:t> Mobile</a:t>
            </a:r>
          </a:p>
          <a:p>
            <a:pPr lvl="2"/>
            <a:r>
              <a:rPr lang="en-US" dirty="0" smtClean="0">
                <a:latin typeface="Optima ExtraBlack"/>
                <a:cs typeface="Optima ExtraBlack"/>
              </a:rPr>
              <a:t>http://www.jqmgallery.com/2011/06/10/stanford/ </a:t>
            </a:r>
          </a:p>
          <a:p>
            <a:pPr lvl="2">
              <a:buNone/>
            </a:pPr>
            <a:r>
              <a:rPr lang="en-US" dirty="0" smtClean="0">
                <a:latin typeface="Optima ExtraBlack"/>
                <a:cs typeface="Optima ExtraBlack"/>
              </a:rPr>
              <a:t> </a:t>
            </a:r>
            <a:endParaRPr lang="en-US" dirty="0">
              <a:latin typeface="Optima ExtraBlack"/>
              <a:cs typeface="Optima ExtraBlack"/>
            </a:endParaRPr>
          </a:p>
          <a:p>
            <a:pPr lvl="1"/>
            <a:r>
              <a:rPr lang="en-US" dirty="0" err="1">
                <a:latin typeface="Optima ExtraBlack"/>
                <a:cs typeface="Optima ExtraBlack"/>
              </a:rPr>
              <a:t>Sencha</a:t>
            </a:r>
            <a:r>
              <a:rPr lang="en-US" dirty="0">
                <a:latin typeface="Optima ExtraBlack"/>
                <a:cs typeface="Optima ExtraBlack"/>
              </a:rPr>
              <a:t> </a:t>
            </a:r>
            <a:r>
              <a:rPr lang="en-US" dirty="0" smtClean="0">
                <a:latin typeface="Optima ExtraBlack"/>
                <a:cs typeface="Optima ExtraBlack"/>
              </a:rPr>
              <a:t>Touch</a:t>
            </a:r>
          </a:p>
          <a:p>
            <a:pPr lvl="1"/>
            <a:endParaRPr lang="en-US" dirty="0" smtClean="0">
              <a:latin typeface="Optima ExtraBlack"/>
              <a:cs typeface="Optima ExtraBlack"/>
            </a:endParaRPr>
          </a:p>
          <a:p>
            <a:pPr lvl="1"/>
            <a:r>
              <a:rPr lang="en-US" dirty="0" smtClean="0">
                <a:latin typeface="Optima ExtraBlack"/>
                <a:cs typeface="Optima ExtraBlack"/>
              </a:rPr>
              <a:t>http://itservices.stanford.edu/service/web/mobile/developers/frameworks</a:t>
            </a:r>
            <a:endParaRPr lang="en-US" dirty="0">
              <a:latin typeface="Optima ExtraBlack"/>
              <a:cs typeface="Optima ExtraBlack"/>
            </a:endParaRPr>
          </a:p>
        </p:txBody>
      </p:sp>
    </p:spTree>
    <p:extLst>
      <p:ext uri="{BB962C8B-B14F-4D97-AF65-F5344CB8AC3E}">
        <p14:creationId xmlns:p14="http://schemas.microsoft.com/office/powerpoint/2010/main" val="38962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402431"/>
            <a:ext cx="8390930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 dirty="0" smtClean="0"/>
              <a:t>Developing </a:t>
            </a:r>
            <a:r>
              <a:rPr lang="en-US" dirty="0"/>
              <a:t>for </a:t>
            </a:r>
            <a:r>
              <a:rPr lang="en-US" dirty="0" smtClean="0"/>
              <a:t>Mobile – Mobile First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75191"/>
            <a:ext cx="3581400" cy="4625609"/>
          </a:xfrm>
          <a:ln/>
        </p:spPr>
        <p:txBody>
          <a:bodyPr rIns="64291" bIns="32146"/>
          <a:lstStyle/>
          <a:p>
            <a:pPr marL="118872" indent="0">
              <a:buNone/>
            </a:pPr>
            <a:r>
              <a:rPr lang="en-US" sz="5000" dirty="0" smtClean="0"/>
              <a:t>Well-Structured Content</a:t>
            </a:r>
          </a:p>
          <a:p>
            <a:pPr marL="118872" indent="0">
              <a:buNone/>
            </a:pPr>
            <a:endParaRPr lang="en-US" sz="50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586"/>
          <a:stretch/>
        </p:blipFill>
        <p:spPr>
          <a:xfrm>
            <a:off x="5410200" y="1905001"/>
            <a:ext cx="3572374" cy="289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91150" y="4938773"/>
            <a:ext cx="3714286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4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143375" y="151805"/>
            <a:ext cx="5000625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Why Mobile Matters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2514600"/>
          </a:xfrm>
          <a:ln/>
        </p:spPr>
        <p:txBody>
          <a:bodyPr rIns="64291" bIns="32146">
            <a:normAutofit fontScale="85000" lnSpcReduction="10000"/>
          </a:bodyPr>
          <a:lstStyle/>
          <a:p>
            <a:r>
              <a:rPr lang="en-US" dirty="0" smtClean="0"/>
              <a:t>Nearly 40% of web traffic viewed on mobile devices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59% of people have viewed website on phone, then followed up on desktop</a:t>
            </a:r>
          </a:p>
          <a:p>
            <a:endParaRPr lang="en-US" dirty="0"/>
          </a:p>
          <a:p>
            <a:r>
              <a:rPr lang="en-US" dirty="0"/>
              <a:t>34% have done the </a:t>
            </a:r>
            <a:r>
              <a:rPr lang="en-US" dirty="0" smtClean="0"/>
              <a:t>reverse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325" y="3949908"/>
            <a:ext cx="4943475" cy="260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85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Resolutions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2209800"/>
            <a:ext cx="675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http://viewportsizes.com/</a:t>
            </a:r>
            <a:r>
              <a:rPr lang="en-US" dirty="0" smtClean="0"/>
              <a:t> for the latest in screen resolution sizes!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viewport is the area that determines how content is laid out and where text wraps on the webpage. The viewport can be larger or smaller than the visible area.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Standard </a:t>
            </a:r>
            <a:r>
              <a:rPr lang="en-US" dirty="0"/>
              <a:t>viewport </a:t>
            </a:r>
            <a:r>
              <a:rPr lang="en-US" dirty="0" smtClean="0"/>
              <a:t>setting</a:t>
            </a:r>
            <a:br>
              <a:rPr lang="en-US" dirty="0" smtClean="0"/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&lt;meta 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name="viewport" content="width=device-width"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/&gt;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If you only want to load the viewport </a:t>
            </a:r>
            <a:r>
              <a:rPr lang="en-US" dirty="0"/>
              <a:t>settings for devices with screen size less </a:t>
            </a:r>
            <a:r>
              <a:rPr lang="en-US" dirty="0" smtClean="0"/>
              <a:t>than </a:t>
            </a:r>
            <a:r>
              <a:rPr lang="en-US" dirty="0"/>
              <a:t>640 </a:t>
            </a:r>
            <a:r>
              <a:rPr lang="en-US" dirty="0" smtClean="0"/>
              <a:t>pixels, use this JavaScript: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script type="text/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"&gt; if 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window.screen.width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&lt; 640) ||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window.screen.height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&lt; 640))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document.write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 &lt;meta name="viewport" content="width=device-width" /&gt; ')}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77923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viewport widths</a:t>
            </a:r>
            <a:endParaRPr lang="en-US" dirty="0"/>
          </a:p>
        </p:txBody>
      </p:sp>
      <p:pic>
        <p:nvPicPr>
          <p:cNvPr id="5" name="Content Placeholder 3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t="58351" r="58652"/>
          <a:stretch/>
        </p:blipFill>
        <p:spPr>
          <a:xfrm>
            <a:off x="304800" y="1828800"/>
            <a:ext cx="4191000" cy="3321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3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7" t="58351" r="10412"/>
          <a:stretch/>
        </p:blipFill>
        <p:spPr>
          <a:xfrm>
            <a:off x="4800600" y="1828800"/>
            <a:ext cx="4114800" cy="3321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04800" y="5562600"/>
            <a:ext cx="418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Viewport  not set to width="device-width"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80992" y="5562600"/>
            <a:ext cx="375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Viewport set to width="device-width"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64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57" y="1872940"/>
            <a:ext cx="7592485" cy="4429744"/>
          </a:xfrm>
        </p:spPr>
      </p:pic>
    </p:spTree>
    <p:extLst>
      <p:ext uri="{BB962C8B-B14F-4D97-AF65-F5344CB8AC3E}">
        <p14:creationId xmlns:p14="http://schemas.microsoft.com/office/powerpoint/2010/main" val="2979618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20" y="2873205"/>
            <a:ext cx="7582959" cy="2429214"/>
          </a:xfrm>
        </p:spPr>
      </p:pic>
    </p:spTree>
    <p:extLst>
      <p:ext uri="{BB962C8B-B14F-4D97-AF65-F5344CB8AC3E}">
        <p14:creationId xmlns:p14="http://schemas.microsoft.com/office/powerpoint/2010/main" val="1558310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Internet Explorer/Windows Phone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8593585" cy="3352800"/>
          </a:xfrm>
        </p:spPr>
      </p:pic>
    </p:spTree>
    <p:extLst>
      <p:ext uri="{BB962C8B-B14F-4D97-AF65-F5344CB8AC3E}">
        <p14:creationId xmlns:p14="http://schemas.microsoft.com/office/powerpoint/2010/main" val="4072206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the Address Bar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479"/>
          <a:stretch/>
        </p:blipFill>
        <p:spPr>
          <a:xfrm>
            <a:off x="723362" y="1834835"/>
            <a:ext cx="7697275" cy="2321529"/>
          </a:xfrm>
        </p:spPr>
      </p:pic>
      <p:pic>
        <p:nvPicPr>
          <p:cNvPr id="5" name="Content Placeholder 3" descr="Screen Clippi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6"/>
          <a:stretch/>
        </p:blipFill>
        <p:spPr>
          <a:xfrm>
            <a:off x="875762" y="4372495"/>
            <a:ext cx="7697275" cy="21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87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 choose to have a separate mobile site…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…use </a:t>
            </a:r>
            <a:r>
              <a:rPr lang="en-US" dirty="0" err="1" smtClean="0"/>
              <a:t>jquery</a:t>
            </a:r>
            <a:r>
              <a:rPr lang="en-US" dirty="0" smtClean="0"/>
              <a:t> mobile: http://jquerymobile.com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9" y="2971800"/>
            <a:ext cx="701137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87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jquery</a:t>
            </a:r>
            <a:r>
              <a:rPr lang="en-US" dirty="0" smtClean="0"/>
              <a:t> mobile?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90" y="1906283"/>
            <a:ext cx="6411220" cy="4363059"/>
          </a:xfrm>
        </p:spPr>
      </p:pic>
    </p:spTree>
    <p:extLst>
      <p:ext uri="{BB962C8B-B14F-4D97-AF65-F5344CB8AC3E}">
        <p14:creationId xmlns:p14="http://schemas.microsoft.com/office/powerpoint/2010/main" val="3407100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Boston Globe: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://bostonglobe.com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Stanford IT Services: </a:t>
            </a:r>
            <a:r>
              <a:rPr lang="en-US" dirty="0" smtClean="0">
                <a:hlinkClick r:id="rId3"/>
              </a:rPr>
              <a:t>http://itservices.stanford.edu/</a:t>
            </a:r>
            <a:endParaRPr lang="en-US" dirty="0" smtClean="0"/>
          </a:p>
          <a:p>
            <a:r>
              <a:rPr lang="en-US" dirty="0" smtClean="0"/>
              <a:t>Smashing </a:t>
            </a:r>
            <a:r>
              <a:rPr lang="en-US" dirty="0" err="1" smtClean="0"/>
              <a:t>Magainze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http://smashingmagazine.com/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Worldwide Mobile Operating Systems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428" y="1849717"/>
            <a:ext cx="7857143" cy="44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671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Bootstrap makes it easy!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Twitter Bootstrap</a:t>
            </a:r>
            <a:r>
              <a:rPr lang="en-US" b="1" dirty="0" smtClean="0"/>
              <a:t>?</a:t>
            </a:r>
          </a:p>
          <a:p>
            <a:endParaRPr lang="en-US" b="1" dirty="0"/>
          </a:p>
          <a:p>
            <a:r>
              <a:rPr lang="en-US" dirty="0"/>
              <a:t>A bunch of HTML, CSS, and </a:t>
            </a:r>
            <a:r>
              <a:rPr lang="en-US" dirty="0" err="1"/>
              <a:t>Javascript</a:t>
            </a:r>
            <a:r>
              <a:rPr lang="en-US" dirty="0"/>
              <a:t> files</a:t>
            </a:r>
          </a:p>
          <a:p>
            <a:r>
              <a:rPr lang="en-US" dirty="0"/>
              <a:t>Responsive design interaction components</a:t>
            </a:r>
          </a:p>
          <a:p>
            <a:r>
              <a:rPr lang="en-US" dirty="0"/>
              <a:t>Open-source</a:t>
            </a:r>
          </a:p>
          <a:p>
            <a:pPr lvl="1"/>
            <a:r>
              <a:rPr lang="en-US" dirty="0" smtClean="0">
                <a:hlinkClick r:id="rId2"/>
              </a:rPr>
              <a:t>http://twitter.github.com/bootstrap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97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Responsive Web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Zurb</a:t>
            </a:r>
            <a:r>
              <a:rPr lang="en-US" dirty="0" smtClean="0"/>
              <a:t> </a:t>
            </a:r>
            <a:r>
              <a:rPr lang="en-US" dirty="0"/>
              <a:t>Foundation: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http://foundation.zurb.com</a:t>
            </a:r>
            <a:endParaRPr lang="en-US" dirty="0"/>
          </a:p>
          <a:p>
            <a:r>
              <a:rPr lang="en-US" dirty="0"/>
              <a:t>Skeleton: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http://getskeleton.com</a:t>
            </a:r>
            <a:endParaRPr lang="en-US" dirty="0"/>
          </a:p>
          <a:p>
            <a:r>
              <a:rPr lang="en-US" dirty="0"/>
              <a:t>Less Framework: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http://lessframework.com</a:t>
            </a:r>
            <a:endParaRPr lang="en-US" dirty="0"/>
          </a:p>
          <a:p>
            <a:r>
              <a:rPr lang="en-US" dirty="0" smtClean="0"/>
              <a:t>Frameless Grid:</a:t>
            </a:r>
            <a:br>
              <a:rPr lang="en-US" dirty="0" smtClean="0"/>
            </a:br>
            <a:r>
              <a:rPr lang="en-US" dirty="0" smtClean="0">
                <a:hlinkClick r:id="rId5"/>
              </a:rPr>
              <a:t>http://framelessgrid.com</a:t>
            </a:r>
            <a:endParaRPr lang="en-US" dirty="0" smtClean="0"/>
          </a:p>
          <a:p>
            <a:r>
              <a:rPr lang="en-US" dirty="0" err="1" smtClean="0"/>
              <a:t>Amazium</a:t>
            </a:r>
            <a:r>
              <a:rPr lang="en-US" dirty="0"/>
              <a:t>: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http://www.amazium.co.uk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8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 Mobile </a:t>
            </a:r>
            <a:r>
              <a:rPr lang="en-US" dirty="0"/>
              <a:t>Operating </a:t>
            </a:r>
            <a:r>
              <a:rPr lang="en-US" dirty="0" smtClean="0"/>
              <a:t>Systems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52600"/>
            <a:ext cx="7847013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75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414" y="0"/>
            <a:ext cx="95994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1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1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616773" y="151805"/>
            <a:ext cx="3527227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Speed Matters</a:t>
            </a:r>
          </a:p>
        </p:txBody>
      </p:sp>
      <p:sp>
        <p:nvSpPr>
          <p:cNvPr id="48131" name="Rectangle 3"/>
          <p:cNvSpPr>
            <a:spLocks/>
          </p:cNvSpPr>
          <p:nvPr/>
        </p:nvSpPr>
        <p:spPr bwMode="auto">
          <a:xfrm>
            <a:off x="767953" y="4724400"/>
            <a:ext cx="7608094" cy="1607344"/>
          </a:xfrm>
          <a:prstGeom prst="rect">
            <a:avLst/>
          </a:prstGeom>
          <a:noFill/>
          <a:ln>
            <a:noFill/>
          </a:ln>
          <a:effectLst>
            <a:outerShdw dist="25399" dir="2700000" algn="ctr" rotWithShape="0">
              <a:srgbClr val="000000">
                <a:alpha val="31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187517"/>
            <a:r>
              <a:rPr lang="en-US" sz="3400" dirty="0"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17% of people will not wait more than 5 seconds for a mobile web site to load</a:t>
            </a:r>
          </a:p>
          <a:p>
            <a:pPr marL="187517"/>
            <a:r>
              <a:rPr lang="en-US" sz="3400" dirty="0"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Gomez </a:t>
            </a:r>
            <a:r>
              <a:rPr lang="ja-JP" altLang="en-US" sz="3400" dirty="0"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“</a:t>
            </a:r>
            <a:r>
              <a:rPr lang="en-US" sz="3400" dirty="0"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When Seconds Count</a:t>
            </a:r>
            <a:r>
              <a:rPr lang="ja-JP" altLang="en-US" sz="3400" dirty="0"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”</a:t>
            </a:r>
            <a:endParaRPr lang="en-US" sz="3400" dirty="0">
              <a:effectLst>
                <a:outerShdw blurRad="38100" dist="38100" dir="2700000" algn="tl">
                  <a:srgbClr val="E6E6E6"/>
                </a:outerShdw>
              </a:effectLst>
              <a:latin typeface="Optima ExtraBlack"/>
              <a:ea typeface="ＭＳ Ｐゴシック" charset="0"/>
              <a:cs typeface="Optima ExtraBlack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95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0492" y="0"/>
            <a:ext cx="102423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5616773" y="151805"/>
            <a:ext cx="3527227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Speed Matters</a:t>
            </a:r>
          </a:p>
        </p:txBody>
      </p:sp>
      <p:sp>
        <p:nvSpPr>
          <p:cNvPr id="50179" name="Rectangle 3"/>
          <p:cNvSpPr>
            <a:spLocks/>
          </p:cNvSpPr>
          <p:nvPr/>
        </p:nvSpPr>
        <p:spPr bwMode="auto">
          <a:xfrm>
            <a:off x="304800" y="1371600"/>
            <a:ext cx="5375672" cy="4188023"/>
          </a:xfrm>
          <a:prstGeom prst="rect">
            <a:avLst/>
          </a:prstGeom>
          <a:noFill/>
          <a:ln>
            <a:noFill/>
          </a:ln>
          <a:effectLst>
            <a:outerShdw dist="38099" dir="2700000" algn="ctr" rotWithShape="0">
              <a:srgbClr val="000000">
                <a:alpha val="31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187517"/>
            <a:r>
              <a:rPr lang="en-US" sz="3400" dirty="0">
                <a:solidFill>
                  <a:srgbClr val="000000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Google breaks down mobile users</a:t>
            </a:r>
          </a:p>
          <a:p>
            <a:pPr marL="187517"/>
            <a:r>
              <a:rPr lang="en-US" sz="3400" dirty="0">
                <a:solidFill>
                  <a:srgbClr val="000000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into</a:t>
            </a:r>
          </a:p>
          <a:p>
            <a:pPr marL="187517"/>
            <a:r>
              <a:rPr lang="en-US" sz="3400" dirty="0">
                <a:solidFill>
                  <a:srgbClr val="000000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3 behavior groups</a:t>
            </a:r>
          </a:p>
          <a:p>
            <a:pPr marL="187517"/>
            <a:endParaRPr lang="en-US" sz="3400" dirty="0">
              <a:solidFill>
                <a:srgbClr val="000000"/>
              </a:solidFill>
              <a:effectLst>
                <a:outerShdw blurRad="38100" dist="38100" dir="2700000" algn="tl">
                  <a:srgbClr val="E6E6E6"/>
                </a:outerShdw>
              </a:effectLst>
              <a:latin typeface="Optima ExtraBlack"/>
              <a:ea typeface="ＭＳ Ｐゴシック" charset="0"/>
              <a:cs typeface="Optima ExtraBlack"/>
              <a:sym typeface="Optima" charset="0"/>
            </a:endParaRPr>
          </a:p>
          <a:p>
            <a:pPr marL="375034" lvl="1"/>
            <a:r>
              <a:rPr lang="en-US" sz="3400" dirty="0">
                <a:solidFill>
                  <a:srgbClr val="000000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Repetitive now</a:t>
            </a:r>
          </a:p>
          <a:p>
            <a:pPr marL="375034" lvl="1"/>
            <a:r>
              <a:rPr lang="en-US" sz="3400" dirty="0">
                <a:solidFill>
                  <a:srgbClr val="000000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Bored now</a:t>
            </a:r>
          </a:p>
          <a:p>
            <a:pPr marL="375034" lvl="1"/>
            <a:r>
              <a:rPr lang="en-US" sz="3400" dirty="0">
                <a:solidFill>
                  <a:srgbClr val="000000"/>
                </a:solidFill>
                <a:effectLst>
                  <a:outerShdw blurRad="38100" dist="38100" dir="2700000" algn="tl">
                    <a:srgbClr val="E6E6E6"/>
                  </a:outerShdw>
                </a:effectLst>
                <a:latin typeface="Optima ExtraBlack"/>
                <a:ea typeface="ＭＳ Ｐゴシック" charset="0"/>
                <a:cs typeface="Optima ExtraBlack"/>
                <a:sym typeface="Optima" charset="0"/>
              </a:rPr>
              <a:t>Urgent now</a:t>
            </a:r>
          </a:p>
        </p:txBody>
      </p:sp>
    </p:spTree>
    <p:extLst>
      <p:ext uri="{BB962C8B-B14F-4D97-AF65-F5344CB8AC3E}">
        <p14:creationId xmlns:p14="http://schemas.microsoft.com/office/powerpoint/2010/main" val="27159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3672" y="0"/>
            <a:ext cx="10287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7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37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616524" y="151805"/>
            <a:ext cx="5536406" cy="892969"/>
          </a:xfrm>
          <a:ln/>
        </p:spPr>
        <p:txBody>
          <a:bodyPr tIns="32146" bIns="32146">
            <a:normAutofit fontScale="90000"/>
          </a:bodyPr>
          <a:lstStyle/>
          <a:p>
            <a:r>
              <a:rPr lang="en-US"/>
              <a:t>Where is mobile used?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89484"/>
            <a:ext cx="7848600" cy="5268516"/>
          </a:xfrm>
          <a:ln/>
        </p:spPr>
        <p:txBody>
          <a:bodyPr rIns="64291" bIns="32146"/>
          <a:lstStyle/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82% of mobile web use at home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Waiting in line</a:t>
            </a:r>
          </a:p>
          <a:p>
            <a:pPr>
              <a:buClr>
                <a:srgbClr val="FFFFFF"/>
              </a:buClr>
            </a:pPr>
            <a:r>
              <a:rPr lang="en-US" sz="3400" dirty="0">
                <a:latin typeface="Optima ExtraBlack"/>
                <a:cs typeface="Optima ExtraBlack"/>
              </a:rPr>
              <a:t>Most tablet use 6pm - 10pm</a:t>
            </a:r>
          </a:p>
          <a:p>
            <a:pPr lvl="1">
              <a:buClr>
                <a:srgbClr val="FFFFFF"/>
              </a:buClr>
            </a:pPr>
            <a:endParaRPr lang="en-US" sz="3400" dirty="0">
              <a:latin typeface="Optima ExtraBlack"/>
              <a:cs typeface="Optima ExtraBlack"/>
            </a:endParaRPr>
          </a:p>
        </p:txBody>
      </p:sp>
    </p:spTree>
    <p:extLst>
      <p:ext uri="{BB962C8B-B14F-4D97-AF65-F5344CB8AC3E}">
        <p14:creationId xmlns:p14="http://schemas.microsoft.com/office/powerpoint/2010/main" val="39571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847</TotalTime>
  <Words>1619</Words>
  <Application>Microsoft Office PowerPoint</Application>
  <PresentationFormat>On-screen Show (4:3)</PresentationFormat>
  <Paragraphs>334</Paragraphs>
  <Slides>51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ＭＳ Ｐゴシック</vt:lpstr>
      <vt:lpstr>Arial</vt:lpstr>
      <vt:lpstr>Calibri</vt:lpstr>
      <vt:lpstr>Corbel</vt:lpstr>
      <vt:lpstr>Courier New</vt:lpstr>
      <vt:lpstr>Helvetica</vt:lpstr>
      <vt:lpstr>HGｺﾞｼｯｸM</vt:lpstr>
      <vt:lpstr>Lucida Grande</vt:lpstr>
      <vt:lpstr>Optima</vt:lpstr>
      <vt:lpstr>Optima ExtraBlack</vt:lpstr>
      <vt:lpstr>Wingdings</vt:lpstr>
      <vt:lpstr>Wingdings 2</vt:lpstr>
      <vt:lpstr>Wingdings 3</vt:lpstr>
      <vt:lpstr>Module</vt:lpstr>
      <vt:lpstr>The Mobile Web</vt:lpstr>
      <vt:lpstr>Topics</vt:lpstr>
      <vt:lpstr>Why Mobile Matters</vt:lpstr>
      <vt:lpstr>Why Mobile Matters</vt:lpstr>
      <vt:lpstr>Worldwide Mobile Operating Systems</vt:lpstr>
      <vt:lpstr>US Mobile Operating Systems</vt:lpstr>
      <vt:lpstr>Speed Matters</vt:lpstr>
      <vt:lpstr>Speed Matters</vt:lpstr>
      <vt:lpstr>Where is mobile used?</vt:lpstr>
      <vt:lpstr>Mobile Browser Environment</vt:lpstr>
      <vt:lpstr>Mobile is Personal</vt:lpstr>
      <vt:lpstr>Apps</vt:lpstr>
      <vt:lpstr>Native App</vt:lpstr>
      <vt:lpstr>Web App</vt:lpstr>
      <vt:lpstr>Hybrid Solutions</vt:lpstr>
      <vt:lpstr>Still need a web site</vt:lpstr>
      <vt:lpstr>Mobile Web!</vt:lpstr>
      <vt:lpstr>Separate Mobile Site</vt:lpstr>
      <vt:lpstr>Progressive Enhancement</vt:lpstr>
      <vt:lpstr>Responsive Design</vt:lpstr>
      <vt:lpstr>Ethan was mostly right</vt:lpstr>
      <vt:lpstr>Mobile First!</vt:lpstr>
      <vt:lpstr>Desktop vs Mobile</vt:lpstr>
      <vt:lpstr>or is it Content First?</vt:lpstr>
      <vt:lpstr>Why Analytics?</vt:lpstr>
      <vt:lpstr>Accessibility</vt:lpstr>
      <vt:lpstr>Viewports</vt:lpstr>
      <vt:lpstr>Bad Viewports</vt:lpstr>
      <vt:lpstr>Good Viewports</vt:lpstr>
      <vt:lpstr>Performance and Optimization</vt:lpstr>
      <vt:lpstr>How Pages are Fetched</vt:lpstr>
      <vt:lpstr>How Pages are Fetched</vt:lpstr>
      <vt:lpstr>Performance Rules</vt:lpstr>
      <vt:lpstr>Images</vt:lpstr>
      <vt:lpstr>Testing</vt:lpstr>
      <vt:lpstr>Managing a Mobile Site</vt:lpstr>
      <vt:lpstr>Some thoughts on a mobile framework…</vt:lpstr>
      <vt:lpstr>Mobile Framework Showcase</vt:lpstr>
      <vt:lpstr>Developing for Mobile – Mobile First </vt:lpstr>
      <vt:lpstr>Screen Resolutions</vt:lpstr>
      <vt:lpstr> Viewport</vt:lpstr>
      <vt:lpstr>Default viewport widths</vt:lpstr>
      <vt:lpstr>Media Queries</vt:lpstr>
      <vt:lpstr>JavaScript</vt:lpstr>
      <vt:lpstr>Internet Explorer/Windows Phone</vt:lpstr>
      <vt:lpstr>Hiding the Address Bar</vt:lpstr>
      <vt:lpstr>If you choose to have a separate mobile site…</vt:lpstr>
      <vt:lpstr>Why jquery mobile?</vt:lpstr>
      <vt:lpstr>Responsive design sites</vt:lpstr>
      <vt:lpstr>Twitter Bootstrap makes it easy!</vt:lpstr>
      <vt:lpstr>Other Responsive Web Frameworks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 Into HTML5 – Start Using It Now!</dc:title>
  <dc:creator>instructor</dc:creator>
  <cp:lastModifiedBy>Mark Branom</cp:lastModifiedBy>
  <cp:revision>51</cp:revision>
  <cp:lastPrinted>2012-08-30T03:18:43Z</cp:lastPrinted>
  <dcterms:created xsi:type="dcterms:W3CDTF">2012-07-31T19:19:41Z</dcterms:created>
  <dcterms:modified xsi:type="dcterms:W3CDTF">2015-07-10T01:44:56Z</dcterms:modified>
</cp:coreProperties>
</file>